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120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221.xml" ContentType="application/vnd.openxmlformats-officedocument.presentationml.slide+xml"/>
  <Override PartName="/ppt/slides/slide319.xml" ContentType="application/vnd.openxmlformats-officedocument.presentationml.slide+xml"/>
  <Override PartName="/ppt/slides/slide366.xml" ContentType="application/vnd.openxmlformats-officedocument.presentationml.slide+xml"/>
  <Override PartName="/ppt/notesSlides/notesSlide41.xml" ContentType="application/vnd.openxmlformats-officedocument.presentationml.notesSlide+xml"/>
  <Override PartName="/ppt/slides/slide158.xml" ContentType="application/vnd.openxmlformats-officedocument.presentationml.slide+xml"/>
  <Override PartName="/ppt/slides/slide344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8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s/slide161.xml" ContentType="application/vnd.openxmlformats-officedocument.presentationml.slide+xml"/>
  <Override PartName="/ppt/slides/slide300.xml" ContentType="application/vnd.openxmlformats-officedocument.presentationml.slide+xml"/>
  <Default Extension="png" ContentType="image/png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62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ppt/slides/slide349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338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36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352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4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57.xml" ContentType="application/vnd.openxmlformats-officedocument.presentationml.slide+xml"/>
  <Override PartName="/ppt/slides/slide368.xml" ContentType="application/vnd.openxmlformats-officedocument.presentationml.slide+xml"/>
  <Override PartName="/ppt/notesSlides/notesSlide43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346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33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371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360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s/slide329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36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54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slides/slide332.xml" ContentType="application/vnd.openxmlformats-officedocument.presentationml.slide+xml"/>
  <Override PartName="/ppt/slides/slide34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348.xml" ContentType="application/vnd.openxmlformats-officedocument.presentationml.slide+xml"/>
  <Override PartName="/ppt/slides/slide359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337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351.xml" ContentType="application/vnd.openxmlformats-officedocument.presentationml.slide+xml"/>
  <Override PartName="/ppt/slides/slide362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slides/slide34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367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356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345.xml" ContentType="application/vnd.openxmlformats-officedocument.presentationml.slide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370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notesSlides/notesSlide47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339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353.xml" ContentType="application/vnd.openxmlformats-officedocument.presentationml.slide+xml"/>
  <Override PartName="/ppt/slides/slide364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34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Override PartName="/ppt/slides/slide369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358.xml" ContentType="application/vnd.openxmlformats-officedocument.presentationml.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347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325.xml" ContentType="application/vnd.openxmlformats-officedocument.presentationml.slide+xml"/>
  <Override PartName="/ppt/slides/slide336.xml" ContentType="application/vnd.openxmlformats-officedocument.presentationml.slide+xml"/>
  <Override PartName="/ppt/slides/slide37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314.xml" ContentType="application/vnd.openxmlformats-officedocument.presentationml.slide+xml"/>
  <Override PartName="/ppt/slides/slide361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50.xml" ContentType="application/vnd.openxmlformats-officedocument.presentationml.slide+xml"/>
  <Override PartName="/ppt/slides/slide58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69.xml" ContentType="application/vnd.openxmlformats-officedocument.presentationml.slide+xml"/>
  <Override PartName="/ppt/slides/slide308.xml" ContentType="application/vnd.openxmlformats-officedocument.presentationml.slide+xml"/>
  <Override PartName="/ppt/slides/slide355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333.xml" ContentType="application/vnd.openxmlformats-officedocument.presentationml.slid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11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5.xml" ContentType="application/vnd.openxmlformats-officedocument.presentationml.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s/slide226.xml" ContentType="application/vnd.openxmlformats-officedocument.presentationml.slide+xml"/>
  <Override PartName="/ppt/slides/slide273.xml" ContentType="application/vnd.openxmlformats-officedocument.presentationml.slide+xml"/>
  <Override PartName="/ppt/notesSlides/notesSlide4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4"/>
  </p:notesMasterIdLst>
  <p:sldIdLst>
    <p:sldId id="256" r:id="rId2"/>
    <p:sldId id="264" r:id="rId3"/>
    <p:sldId id="627" r:id="rId4"/>
    <p:sldId id="265" r:id="rId5"/>
    <p:sldId id="258" r:id="rId6"/>
    <p:sldId id="257" r:id="rId7"/>
    <p:sldId id="618" r:id="rId8"/>
    <p:sldId id="275" r:id="rId9"/>
    <p:sldId id="267" r:id="rId10"/>
    <p:sldId id="271" r:id="rId11"/>
    <p:sldId id="272" r:id="rId12"/>
    <p:sldId id="268" r:id="rId13"/>
    <p:sldId id="273" r:id="rId14"/>
    <p:sldId id="276" r:id="rId15"/>
    <p:sldId id="274" r:id="rId16"/>
    <p:sldId id="277" r:id="rId17"/>
    <p:sldId id="278" r:id="rId18"/>
    <p:sldId id="279" r:id="rId19"/>
    <p:sldId id="614" r:id="rId20"/>
    <p:sldId id="615" r:id="rId21"/>
    <p:sldId id="617" r:id="rId22"/>
    <p:sldId id="616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619" r:id="rId41"/>
    <p:sldId id="298" r:id="rId42"/>
    <p:sldId id="299" r:id="rId43"/>
    <p:sldId id="300" r:id="rId44"/>
    <p:sldId id="301" r:id="rId45"/>
    <p:sldId id="302" r:id="rId46"/>
    <p:sldId id="303" r:id="rId47"/>
    <p:sldId id="629" r:id="rId48"/>
    <p:sldId id="304" r:id="rId49"/>
    <p:sldId id="305" r:id="rId50"/>
    <p:sldId id="630" r:id="rId51"/>
    <p:sldId id="306" r:id="rId52"/>
    <p:sldId id="307" r:id="rId53"/>
    <p:sldId id="308" r:id="rId54"/>
    <p:sldId id="309" r:id="rId55"/>
    <p:sldId id="310" r:id="rId56"/>
    <p:sldId id="63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635" r:id="rId65"/>
    <p:sldId id="633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19" r:id="rId74"/>
    <p:sldId id="327" r:id="rId75"/>
    <p:sldId id="328" r:id="rId76"/>
    <p:sldId id="329" r:id="rId77"/>
    <p:sldId id="330" r:id="rId78"/>
    <p:sldId id="634" r:id="rId79"/>
    <p:sldId id="331" r:id="rId80"/>
    <p:sldId id="636" r:id="rId81"/>
    <p:sldId id="332" r:id="rId82"/>
    <p:sldId id="333" r:id="rId83"/>
    <p:sldId id="334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637" r:id="rId94"/>
    <p:sldId id="345" r:id="rId95"/>
    <p:sldId id="638" r:id="rId96"/>
    <p:sldId id="346" r:id="rId97"/>
    <p:sldId id="347" r:id="rId98"/>
    <p:sldId id="348" r:id="rId99"/>
    <p:sldId id="639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640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6" r:id="rId125"/>
    <p:sldId id="377" r:id="rId126"/>
    <p:sldId id="378" r:id="rId127"/>
    <p:sldId id="641" r:id="rId128"/>
    <p:sldId id="379" r:id="rId129"/>
    <p:sldId id="621" r:id="rId130"/>
    <p:sldId id="381" r:id="rId131"/>
    <p:sldId id="622" r:id="rId132"/>
    <p:sldId id="383" r:id="rId133"/>
    <p:sldId id="623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620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642" r:id="rId155"/>
    <p:sldId id="407" r:id="rId156"/>
    <p:sldId id="409" r:id="rId157"/>
    <p:sldId id="408" r:id="rId158"/>
    <p:sldId id="410" r:id="rId159"/>
    <p:sldId id="411" r:id="rId160"/>
    <p:sldId id="412" r:id="rId161"/>
    <p:sldId id="413" r:id="rId162"/>
    <p:sldId id="414" r:id="rId163"/>
    <p:sldId id="415" r:id="rId164"/>
    <p:sldId id="416" r:id="rId165"/>
    <p:sldId id="420" r:id="rId166"/>
    <p:sldId id="421" r:id="rId167"/>
    <p:sldId id="422" r:id="rId168"/>
    <p:sldId id="423" r:id="rId169"/>
    <p:sldId id="424" r:id="rId170"/>
    <p:sldId id="652" r:id="rId171"/>
    <p:sldId id="425" r:id="rId172"/>
    <p:sldId id="653" r:id="rId173"/>
    <p:sldId id="654" r:id="rId174"/>
    <p:sldId id="649" r:id="rId175"/>
    <p:sldId id="426" r:id="rId176"/>
    <p:sldId id="427" r:id="rId177"/>
    <p:sldId id="431" r:id="rId178"/>
    <p:sldId id="646" r:id="rId179"/>
    <p:sldId id="647" r:id="rId180"/>
    <p:sldId id="648" r:id="rId181"/>
    <p:sldId id="650" r:id="rId182"/>
    <p:sldId id="651" r:id="rId183"/>
    <p:sldId id="428" r:id="rId184"/>
    <p:sldId id="429" r:id="rId185"/>
    <p:sldId id="430" r:id="rId186"/>
    <p:sldId id="432" r:id="rId187"/>
    <p:sldId id="645" r:id="rId188"/>
    <p:sldId id="643" r:id="rId189"/>
    <p:sldId id="434" r:id="rId190"/>
    <p:sldId id="435" r:id="rId191"/>
    <p:sldId id="436" r:id="rId192"/>
    <p:sldId id="437" r:id="rId193"/>
    <p:sldId id="438" r:id="rId194"/>
    <p:sldId id="439" r:id="rId195"/>
    <p:sldId id="440" r:id="rId196"/>
    <p:sldId id="441" r:id="rId197"/>
    <p:sldId id="442" r:id="rId198"/>
    <p:sldId id="443" r:id="rId199"/>
    <p:sldId id="445" r:id="rId200"/>
    <p:sldId id="446" r:id="rId201"/>
    <p:sldId id="447" r:id="rId202"/>
    <p:sldId id="448" r:id="rId203"/>
    <p:sldId id="449" r:id="rId204"/>
    <p:sldId id="624" r:id="rId205"/>
    <p:sldId id="452" r:id="rId206"/>
    <p:sldId id="453" r:id="rId207"/>
    <p:sldId id="454" r:id="rId208"/>
    <p:sldId id="444" r:id="rId209"/>
    <p:sldId id="456" r:id="rId210"/>
    <p:sldId id="457" r:id="rId211"/>
    <p:sldId id="656" r:id="rId212"/>
    <p:sldId id="458" r:id="rId213"/>
    <p:sldId id="459" r:id="rId214"/>
    <p:sldId id="460" r:id="rId215"/>
    <p:sldId id="657" r:id="rId216"/>
    <p:sldId id="626" r:id="rId217"/>
    <p:sldId id="461" r:id="rId218"/>
    <p:sldId id="455" r:id="rId219"/>
    <p:sldId id="462" r:id="rId220"/>
    <p:sldId id="463" r:id="rId221"/>
    <p:sldId id="464" r:id="rId222"/>
    <p:sldId id="655" r:id="rId223"/>
    <p:sldId id="465" r:id="rId224"/>
    <p:sldId id="466" r:id="rId225"/>
    <p:sldId id="467" r:id="rId226"/>
    <p:sldId id="468" r:id="rId227"/>
    <p:sldId id="469" r:id="rId228"/>
    <p:sldId id="470" r:id="rId229"/>
    <p:sldId id="625" r:id="rId230"/>
    <p:sldId id="473" r:id="rId231"/>
    <p:sldId id="644" r:id="rId232"/>
    <p:sldId id="474" r:id="rId233"/>
    <p:sldId id="659" r:id="rId234"/>
    <p:sldId id="475" r:id="rId235"/>
    <p:sldId id="476" r:id="rId236"/>
    <p:sldId id="660" r:id="rId237"/>
    <p:sldId id="661" r:id="rId238"/>
    <p:sldId id="477" r:id="rId239"/>
    <p:sldId id="662" r:id="rId240"/>
    <p:sldId id="478" r:id="rId241"/>
    <p:sldId id="479" r:id="rId242"/>
    <p:sldId id="663" r:id="rId243"/>
    <p:sldId id="664" r:id="rId244"/>
    <p:sldId id="480" r:id="rId245"/>
    <p:sldId id="481" r:id="rId246"/>
    <p:sldId id="482" r:id="rId247"/>
    <p:sldId id="483" r:id="rId248"/>
    <p:sldId id="484" r:id="rId249"/>
    <p:sldId id="658" r:id="rId250"/>
    <p:sldId id="485" r:id="rId251"/>
    <p:sldId id="486" r:id="rId252"/>
    <p:sldId id="487" r:id="rId253"/>
    <p:sldId id="488" r:id="rId254"/>
    <p:sldId id="489" r:id="rId255"/>
    <p:sldId id="490" r:id="rId256"/>
    <p:sldId id="491" r:id="rId257"/>
    <p:sldId id="492" r:id="rId258"/>
    <p:sldId id="493" r:id="rId259"/>
    <p:sldId id="494" r:id="rId260"/>
    <p:sldId id="495" r:id="rId261"/>
    <p:sldId id="665" r:id="rId262"/>
    <p:sldId id="496" r:id="rId263"/>
    <p:sldId id="497" r:id="rId264"/>
    <p:sldId id="498" r:id="rId265"/>
    <p:sldId id="499" r:id="rId266"/>
    <p:sldId id="500" r:id="rId267"/>
    <p:sldId id="501" r:id="rId268"/>
    <p:sldId id="502" r:id="rId269"/>
    <p:sldId id="503" r:id="rId270"/>
    <p:sldId id="506" r:id="rId271"/>
    <p:sldId id="507" r:id="rId272"/>
    <p:sldId id="508" r:id="rId273"/>
    <p:sldId id="509" r:id="rId274"/>
    <p:sldId id="510" r:id="rId275"/>
    <p:sldId id="511" r:id="rId276"/>
    <p:sldId id="512" r:id="rId277"/>
    <p:sldId id="513" r:id="rId278"/>
    <p:sldId id="514" r:id="rId279"/>
    <p:sldId id="515" r:id="rId280"/>
    <p:sldId id="516" r:id="rId281"/>
    <p:sldId id="517" r:id="rId282"/>
    <p:sldId id="518" r:id="rId283"/>
    <p:sldId id="519" r:id="rId284"/>
    <p:sldId id="520" r:id="rId285"/>
    <p:sldId id="521" r:id="rId286"/>
    <p:sldId id="522" r:id="rId287"/>
    <p:sldId id="523" r:id="rId288"/>
    <p:sldId id="524" r:id="rId289"/>
    <p:sldId id="525" r:id="rId290"/>
    <p:sldId id="526" r:id="rId291"/>
    <p:sldId id="527" r:id="rId292"/>
    <p:sldId id="529" r:id="rId293"/>
    <p:sldId id="528" r:id="rId294"/>
    <p:sldId id="666" r:id="rId295"/>
    <p:sldId id="530" r:id="rId296"/>
    <p:sldId id="531" r:id="rId297"/>
    <p:sldId id="532" r:id="rId298"/>
    <p:sldId id="533" r:id="rId299"/>
    <p:sldId id="534" r:id="rId300"/>
    <p:sldId id="535" r:id="rId301"/>
    <p:sldId id="536" r:id="rId302"/>
    <p:sldId id="537" r:id="rId303"/>
    <p:sldId id="538" r:id="rId304"/>
    <p:sldId id="539" r:id="rId305"/>
    <p:sldId id="540" r:id="rId306"/>
    <p:sldId id="541" r:id="rId307"/>
    <p:sldId id="542" r:id="rId308"/>
    <p:sldId id="543" r:id="rId309"/>
    <p:sldId id="544" r:id="rId310"/>
    <p:sldId id="545" r:id="rId311"/>
    <p:sldId id="546" r:id="rId312"/>
    <p:sldId id="549" r:id="rId313"/>
    <p:sldId id="550" r:id="rId314"/>
    <p:sldId id="551" r:id="rId315"/>
    <p:sldId id="552" r:id="rId316"/>
    <p:sldId id="553" r:id="rId317"/>
    <p:sldId id="554" r:id="rId318"/>
    <p:sldId id="555" r:id="rId319"/>
    <p:sldId id="556" r:id="rId320"/>
    <p:sldId id="557" r:id="rId321"/>
    <p:sldId id="558" r:id="rId322"/>
    <p:sldId id="559" r:id="rId323"/>
    <p:sldId id="560" r:id="rId324"/>
    <p:sldId id="561" r:id="rId325"/>
    <p:sldId id="564" r:id="rId326"/>
    <p:sldId id="565" r:id="rId327"/>
    <p:sldId id="566" r:id="rId328"/>
    <p:sldId id="567" r:id="rId329"/>
    <p:sldId id="568" r:id="rId330"/>
    <p:sldId id="569" r:id="rId331"/>
    <p:sldId id="570" r:id="rId332"/>
    <p:sldId id="571" r:id="rId333"/>
    <p:sldId id="572" r:id="rId334"/>
    <p:sldId id="573" r:id="rId335"/>
    <p:sldId id="574" r:id="rId336"/>
    <p:sldId id="575" r:id="rId337"/>
    <p:sldId id="579" r:id="rId338"/>
    <p:sldId id="580" r:id="rId339"/>
    <p:sldId id="581" r:id="rId340"/>
    <p:sldId id="582" r:id="rId341"/>
    <p:sldId id="583" r:id="rId342"/>
    <p:sldId id="584" r:id="rId343"/>
    <p:sldId id="585" r:id="rId344"/>
    <p:sldId id="586" r:id="rId345"/>
    <p:sldId id="587" r:id="rId346"/>
    <p:sldId id="667" r:id="rId347"/>
    <p:sldId id="588" r:id="rId348"/>
    <p:sldId id="589" r:id="rId349"/>
    <p:sldId id="590" r:id="rId350"/>
    <p:sldId id="591" r:id="rId351"/>
    <p:sldId id="668" r:id="rId352"/>
    <p:sldId id="592" r:id="rId353"/>
    <p:sldId id="593" r:id="rId354"/>
    <p:sldId id="594" r:id="rId355"/>
    <p:sldId id="595" r:id="rId356"/>
    <p:sldId id="596" r:id="rId357"/>
    <p:sldId id="599" r:id="rId358"/>
    <p:sldId id="600" r:id="rId359"/>
    <p:sldId id="601" r:id="rId360"/>
    <p:sldId id="602" r:id="rId361"/>
    <p:sldId id="603" r:id="rId362"/>
    <p:sldId id="604" r:id="rId363"/>
    <p:sldId id="605" r:id="rId364"/>
    <p:sldId id="606" r:id="rId365"/>
    <p:sldId id="607" r:id="rId366"/>
    <p:sldId id="608" r:id="rId367"/>
    <p:sldId id="609" r:id="rId368"/>
    <p:sldId id="669" r:id="rId369"/>
    <p:sldId id="610" r:id="rId370"/>
    <p:sldId id="611" r:id="rId371"/>
    <p:sldId id="612" r:id="rId372"/>
    <p:sldId id="613" r:id="rId37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3A00"/>
    <a:srgbClr val="003300"/>
    <a:srgbClr val="004376"/>
    <a:srgbClr val="0000FF"/>
    <a:srgbClr val="660033"/>
    <a:srgbClr val="66FFFF"/>
    <a:srgbClr val="FFFFCC"/>
    <a:srgbClr val="6699FF"/>
    <a:srgbClr val="A1C5E3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45" Type="http://schemas.openxmlformats.org/officeDocument/2006/relationships/slide" Target="slides/slide344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slide" Target="slides/slide355.xml"/><Relationship Id="rId377" Type="http://schemas.openxmlformats.org/officeDocument/2006/relationships/theme" Target="theme/theme1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slide" Target="slides/slide345.xml"/><Relationship Id="rId367" Type="http://schemas.openxmlformats.org/officeDocument/2006/relationships/slide" Target="slides/slide366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378" Type="http://schemas.openxmlformats.org/officeDocument/2006/relationships/tableStyles" Target="tableStyles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slide" Target="slides/slide357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slide" Target="slides/slide347.xml"/><Relationship Id="rId369" Type="http://schemas.openxmlformats.org/officeDocument/2006/relationships/slide" Target="slides/slide368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slide" Target="slides/slide358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notesMaster" Target="notesMasters/notesMaster1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presProps" Target="presProps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11.wmf"/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1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9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57.wmf"/><Relationship Id="rId1" Type="http://schemas.openxmlformats.org/officeDocument/2006/relationships/image" Target="../media/image64.wmf"/><Relationship Id="rId4" Type="http://schemas.openxmlformats.org/officeDocument/2006/relationships/image" Target="../media/image66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2" Type="http://schemas.openxmlformats.org/officeDocument/2006/relationships/image" Target="../media/image65.wmf"/><Relationship Id="rId1" Type="http://schemas.openxmlformats.org/officeDocument/2006/relationships/image" Target="../media/image73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2" Type="http://schemas.openxmlformats.org/officeDocument/2006/relationships/image" Target="../media/image77.wmf"/><Relationship Id="rId1" Type="http://schemas.openxmlformats.org/officeDocument/2006/relationships/image" Target="../media/image79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4" Type="http://schemas.openxmlformats.org/officeDocument/2006/relationships/image" Target="../media/image100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4" Type="http://schemas.openxmlformats.org/officeDocument/2006/relationships/image" Target="../media/image109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6" Type="http://schemas.openxmlformats.org/officeDocument/2006/relationships/image" Target="../media/image129.wmf"/><Relationship Id="rId5" Type="http://schemas.openxmlformats.org/officeDocument/2006/relationships/image" Target="../media/image128.wmf"/><Relationship Id="rId4" Type="http://schemas.openxmlformats.org/officeDocument/2006/relationships/image" Target="../media/image127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4" Type="http://schemas.openxmlformats.org/officeDocument/2006/relationships/image" Target="../media/image13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4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37EB9B6-ABC5-42C3-A458-113E1CAA6AEF}" type="datetimeFigureOut">
              <a:rPr lang="ru-RU"/>
              <a:pPr>
                <a:defRPr/>
              </a:pPr>
              <a:t>06.04.2011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4A02F09-CD64-4AA0-AA60-BC88F7461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94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94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34737C-EA5F-4CA1-905A-BFA857A813FE}" type="slidenum">
              <a:rPr lang="ru-RU" smtClean="0"/>
              <a:pPr/>
              <a:t>161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65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88F1DC-B80B-4603-820F-35BBEDFFF589}" type="slidenum">
              <a:rPr lang="ru-RU" smtClean="0"/>
              <a:pPr/>
              <a:t>306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76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997771-D3F2-431F-92CB-8F9D40119493}" type="slidenum">
              <a:rPr lang="ru-RU" smtClean="0"/>
              <a:pPr/>
              <a:t>307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86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29282E-99B7-4C63-9B21-0C3963EE4B6E}" type="slidenum">
              <a:rPr lang="ru-RU" smtClean="0"/>
              <a:pPr/>
              <a:t>308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9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D16BB5-282A-4872-9A64-51C6201CB741}" type="slidenum">
              <a:rPr lang="ru-RU" smtClean="0"/>
              <a:pPr/>
              <a:t>309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06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0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27B957-E36E-443D-90D6-D31FA6443C6E}" type="slidenum">
              <a:rPr lang="ru-RU" smtClean="0"/>
              <a:pPr/>
              <a:t>310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1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1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FDD3FB-65C7-43A6-916A-8CA28485EE96}" type="slidenum">
              <a:rPr lang="ru-RU" smtClean="0"/>
              <a:pPr/>
              <a:t>311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цветных металлов легко флотируются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ксантогената-ми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сульфидизации.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хлора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замедляют сульфидизацию.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кальция и магния могут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ока-зывать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депрессирующие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дейст-вие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образованием на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поверхнос-ти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соответствующих солей.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Добав-ка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аммония  повышает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раст-воримость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кальция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маг-ния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727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C79CF3-2CB5-497B-801F-151758E39FD4}" type="slidenum">
              <a:rPr lang="ru-RU" smtClean="0"/>
              <a:pPr/>
              <a:t>314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цветных металлов легко флотируются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ксантогената-ми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сульфидизации.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хлора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замедляют сульфидизацию.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кальция и магния могут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ока-зывать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депрессирующие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дейст-вие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образованием на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поверхнос-ти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соответствующих солей.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Добав-ка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аммония  повышает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раст-воримость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кальция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маг-ния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737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73EB24-876E-4E40-948C-EDB99DCBD72B}" type="slidenum">
              <a:rPr lang="ru-RU" smtClean="0"/>
              <a:pPr/>
              <a:t>315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Цинковые минералы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сульфиди-зируются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температуре 50-70</a:t>
            </a:r>
            <a:r>
              <a:rPr lang="ru-RU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активируются медным купоросом и затем флотируются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ксантогена-том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дитиофосфатом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после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раз-бавления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пульпы холодной водой 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4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81EE4F-E801-4857-94D0-A8364E671535}" type="slidenum">
              <a:rPr lang="ru-RU" smtClean="0"/>
              <a:pPr/>
              <a:t>316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58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58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D53F05-71F3-4F73-8AE9-13F5B7E94F7F}" type="slidenum">
              <a:rPr lang="ru-RU" smtClean="0"/>
              <a:pPr/>
              <a:t>317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Фильмы показать!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A02F09-CD64-4AA0-AA60-BC88F7461858}" type="slidenum">
              <a:rPr lang="ru-RU" smtClean="0"/>
              <a:pPr>
                <a:defRPr/>
              </a:pPr>
              <a:t>177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Плюмбоярозит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PbFe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[(SO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],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хризоколла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CuSiO</a:t>
            </a:r>
            <a:r>
              <a:rPr lang="en-US" b="1" baseline="-25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baseline="30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др.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карбонатные формы минералов не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сульфидизируются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теряются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хвостах.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68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A94F73-E682-4307-9E65-6235439B0F56}" type="slidenum">
              <a:rPr lang="ru-RU" smtClean="0"/>
              <a:pPr/>
              <a:t>318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Плюмбоярозит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PbFe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[(SO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],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хризоколла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CuSiO</a:t>
            </a:r>
            <a:r>
              <a:rPr lang="en-US" b="1" baseline="-25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baseline="30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др.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карбонатные формы минералов не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сульфидизируются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теряются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хвостах.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78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BDA3F5-60FB-4F7C-9947-E9569032A590}" type="slidenum">
              <a:rPr lang="ru-RU" smtClean="0"/>
              <a:pPr/>
              <a:t>320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растворяют окисленные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мед-ные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минералы в серной кислоте;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2) добавляют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тонкоизмельчен-ное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губчатое железо для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выделе-ния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цементной меди: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в пульпу добавляют сульфгидрильный коллектор и в слабокислой среде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аэрофлотами,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диксантогенидами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их смесями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ксантогенатами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88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52A484-CAB7-4903-B1D3-9B95C59ACEE6}" type="slidenum">
              <a:rPr lang="ru-RU" smtClean="0"/>
              <a:pPr/>
              <a:t>323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селективной флотации подбор реагентов усложняется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вследствии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близкой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флотаци-онной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активности. </a:t>
            </a:r>
            <a:endParaRPr lang="ru-RU" dirty="0" smtClean="0"/>
          </a:p>
        </p:txBody>
      </p:sp>
      <p:sp>
        <p:nvSpPr>
          <p:cNvPr id="3799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5DF89C-FD2D-437A-BBEB-A3D9FE5EF5F0}" type="slidenum">
              <a:rPr lang="ru-RU" smtClean="0"/>
              <a:pPr/>
              <a:t>328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селективной флотации подбор реагентов усложняется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вследствии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близкой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флотаци-онной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активности. </a:t>
            </a:r>
            <a:endParaRPr lang="ru-RU" dirty="0" smtClean="0"/>
          </a:p>
        </p:txBody>
      </p:sp>
      <p:sp>
        <p:nvSpPr>
          <p:cNvPr id="3809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5C8D08-E211-479C-AA0A-C69BFAC294A5}" type="slidenum">
              <a:rPr lang="ru-RU" smtClean="0"/>
              <a:pPr/>
              <a:t>329</a:t>
            </a:fld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обогащении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молибдено-вольфрамовых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 молибденит выделяется в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голове флотации.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Хвосты молибденовой флотации направляются в шеелитовую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сос-тоящую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двух циклов: основного и доводки чернового шеелитового концентрата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19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652966-5476-4705-99FA-E42869F11079}" type="slidenum">
              <a:rPr lang="ru-RU" smtClean="0"/>
              <a:pPr/>
              <a:t>332</a:t>
            </a:fld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Черновой концентрат загрязнен кальциевыми минералами: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каль-цитом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апатитами, флюоритом направляется в цикл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доводкиФлотацию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проводят в содовой слабощелочной среде олеиновой кислотой или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олеатом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натрия.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Депрессор породы –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жидкое стек-ло.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 200 г/т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2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F8B908-90AD-421F-B65C-91E5AB7CBF42}" type="slidenum">
              <a:rPr lang="ru-RU" smtClean="0"/>
              <a:pPr/>
              <a:t>333</a:t>
            </a:fld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Черновой шеелитовый концентрат сгущается до 50-60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твердого.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Осуществляется пропарка черновых концентратов в 3-4% растворе жидкого стекла  при 85-90</a:t>
            </a:r>
            <a:r>
              <a:rPr lang="ru-RU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(для депрессии кальциевых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минералов).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Пульпа разбавляется холодной водой в два раза и флотируется с двумя-тремя перечистками</a:t>
            </a:r>
            <a:endParaRPr lang="ru-RU" dirty="0"/>
          </a:p>
        </p:txBody>
      </p:sp>
      <p:sp>
        <p:nvSpPr>
          <p:cNvPr id="3840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8CEFDF-77AF-46EC-AD76-1245DF99F59B}" type="slidenum">
              <a:rPr lang="ru-RU" smtClean="0"/>
              <a:pPr/>
              <a:t>335</a:t>
            </a:fld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</a:t>
            </a:r>
            <a:r>
              <a:rPr lang="en-US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</a:t>
            </a:r>
            <a:r>
              <a:rPr lang="ru-RU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</a:t>
            </a:r>
            <a:r>
              <a:rPr lang="en-US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O</a:t>
            </a:r>
            <a:r>
              <a:rPr lang="ru-RU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 </a:t>
            </a:r>
            <a:r>
              <a:rPr lang="ru-RU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рудах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12-16%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Высокосортные концентраты  содержат 39,4-39,5% </a:t>
            </a:r>
            <a:r>
              <a:rPr lang="en-US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</a:t>
            </a:r>
            <a:r>
              <a:rPr lang="ru-RU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</a:t>
            </a:r>
            <a:r>
              <a:rPr lang="en-US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O</a:t>
            </a:r>
            <a:r>
              <a:rPr lang="ru-RU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извлечении 94-95% и не более 14% класса +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0,15 мм.</a:t>
            </a:r>
            <a:r>
              <a:rPr lang="ru-RU" b="1" kern="0" baseline="-2500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50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99948C-8757-4EAC-B9A2-2DEEEC784530}" type="slidenum">
              <a:rPr lang="ru-RU" smtClean="0"/>
              <a:pPr/>
              <a:t>339</a:t>
            </a:fld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i="1" dirty="0" smtClean="0">
                <a:solidFill>
                  <a:srgbClr val="663300"/>
                </a:solidFill>
              </a:rPr>
              <a:t>Собиратели: </a:t>
            </a:r>
          </a:p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b="1" i="1" dirty="0" smtClean="0">
                <a:solidFill>
                  <a:srgbClr val="660033"/>
                </a:solidFill>
              </a:rPr>
              <a:t>олеиновая кислота или ее смесь с торфяной смолой , сырое </a:t>
            </a:r>
            <a:r>
              <a:rPr lang="ru-RU" b="1" i="1" dirty="0" err="1" smtClean="0">
                <a:solidFill>
                  <a:srgbClr val="660033"/>
                </a:solidFill>
              </a:rPr>
              <a:t>талловое</a:t>
            </a:r>
            <a:r>
              <a:rPr lang="ru-RU" b="1" i="1" dirty="0" smtClean="0">
                <a:solidFill>
                  <a:srgbClr val="660033"/>
                </a:solidFill>
              </a:rPr>
              <a:t> масло, омыленные кубовые остатки </a:t>
            </a:r>
            <a:r>
              <a:rPr lang="ru-RU" b="1" i="1" dirty="0" err="1" smtClean="0">
                <a:solidFill>
                  <a:srgbClr val="660033"/>
                </a:solidFill>
              </a:rPr>
              <a:t>таллового</a:t>
            </a:r>
            <a:r>
              <a:rPr lang="ru-RU" b="1" i="1" dirty="0" smtClean="0">
                <a:solidFill>
                  <a:srgbClr val="660033"/>
                </a:solidFill>
              </a:rPr>
              <a:t> масла, </a:t>
            </a:r>
            <a:r>
              <a:rPr lang="ru-RU" b="1" i="1" smtClean="0">
                <a:solidFill>
                  <a:srgbClr val="660033"/>
                </a:solidFill>
              </a:rPr>
              <a:t>и др. </a:t>
            </a:r>
            <a:r>
              <a:rPr lang="ru-RU" b="1" i="1" dirty="0" smtClean="0">
                <a:solidFill>
                  <a:srgbClr val="660033"/>
                </a:solidFill>
              </a:rPr>
              <a:t>расход 200-220 г/т; при большом количестве шламов – ОП-4 (5-15 г/т)</a:t>
            </a:r>
            <a:endParaRPr lang="ru-RU" b="1" i="1" dirty="0" smtClean="0">
              <a:solidFill>
                <a:srgbClr val="6633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663300"/>
                </a:solidFill>
              </a:rPr>
              <a:t>Депрессоры фосфатов: фосфорная кислота, кремнефтористый натрий, серная кислота, </a:t>
            </a:r>
            <a:r>
              <a:rPr lang="ru-RU" b="1" i="1" dirty="0" err="1" smtClean="0">
                <a:solidFill>
                  <a:srgbClr val="663300"/>
                </a:solidFill>
              </a:rPr>
              <a:t>фторсиликат</a:t>
            </a:r>
            <a:r>
              <a:rPr lang="ru-RU" b="1" i="1" dirty="0" smtClean="0">
                <a:solidFill>
                  <a:srgbClr val="663300"/>
                </a:solidFill>
              </a:rPr>
              <a:t> </a:t>
            </a:r>
            <a:r>
              <a:rPr lang="ru-RU" b="1" i="1" smtClean="0">
                <a:solidFill>
                  <a:srgbClr val="663300"/>
                </a:solidFill>
              </a:rPr>
              <a:t>и др.</a:t>
            </a:r>
            <a:endParaRPr lang="ru-RU" b="1" i="1" dirty="0" smtClean="0">
              <a:solidFill>
                <a:srgbClr val="6633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60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CBE539-7F7B-4075-AFEF-8F2055C92376}" type="slidenum">
              <a:rPr lang="ru-RU" smtClean="0"/>
              <a:pPr/>
              <a:t>340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ru-RU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корпус камеры; 2 – блок импеллера; 3 – привод импеллера; 4 – вентиль; 5  – воздухопровод; 6 – </a:t>
            </a:r>
            <a:r>
              <a:rPr lang="ru-RU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пеногон</a:t>
            </a:r>
            <a:r>
              <a:rPr lang="ru-RU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7 – крыльчатка, 8 – конус; 9 – площадка, 10 – дренажный клапан; 11 – сливной порог; 12 – перегородка; 13 – </a:t>
            </a:r>
            <a:r>
              <a:rPr lang="ru-RU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песковый</a:t>
            </a:r>
            <a:r>
              <a:rPr lang="ru-RU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шибер; 14 – привод шибера </a:t>
            </a:r>
            <a:endParaRPr lang="ru-RU" sz="11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604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72CC1A-55CA-4FEA-A5F5-2B88AE2807BF}" type="slidenum">
              <a:rPr lang="ru-RU" smtClean="0"/>
              <a:pPr/>
              <a:t>207</a:t>
            </a:fld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i="1" dirty="0" err="1" smtClean="0">
                <a:solidFill>
                  <a:srgbClr val="660033"/>
                </a:solidFill>
              </a:rPr>
              <a:t>Вспениватели</a:t>
            </a:r>
            <a:r>
              <a:rPr lang="ru-RU" b="1" i="1" dirty="0" smtClean="0">
                <a:solidFill>
                  <a:srgbClr val="660033"/>
                </a:solidFill>
              </a:rPr>
              <a:t>: </a:t>
            </a:r>
            <a:r>
              <a:rPr lang="ru-RU" b="1" i="1" dirty="0" err="1" smtClean="0">
                <a:solidFill>
                  <a:srgbClr val="660033"/>
                </a:solidFill>
              </a:rPr>
              <a:t>Доуфрос</a:t>
            </a:r>
            <a:r>
              <a:rPr lang="ru-RU" b="1" i="1" dirty="0" smtClean="0">
                <a:solidFill>
                  <a:srgbClr val="660033"/>
                </a:solidFill>
              </a:rPr>
              <a:t> 250, сосновое масло и его заменители (250 – 100 г/т);</a:t>
            </a:r>
          </a:p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i="1" smtClean="0">
                <a:solidFill>
                  <a:srgbClr val="660033"/>
                </a:solidFill>
              </a:rPr>
              <a:t>4. </a:t>
            </a:r>
            <a:r>
              <a:rPr lang="ru-RU" b="1" i="1" dirty="0" smtClean="0">
                <a:solidFill>
                  <a:srgbClr val="660033"/>
                </a:solidFill>
              </a:rPr>
              <a:t>Депрессоры силикатов и карбонатов: жидкое стекло (до 700 г/т) в сочетании с содой, кремнефтористый натрий</a:t>
            </a:r>
          </a:p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660033"/>
                </a:solidFill>
              </a:rPr>
              <a:t>     - депрессоры карбонатов и оксидов железа – </a:t>
            </a:r>
            <a:r>
              <a:rPr lang="ru-RU" b="1" i="1" dirty="0" err="1" smtClean="0">
                <a:solidFill>
                  <a:srgbClr val="660033"/>
                </a:solidFill>
              </a:rPr>
              <a:t>каустифицированный</a:t>
            </a:r>
            <a:r>
              <a:rPr lang="ru-RU" b="1" i="1" dirty="0" smtClean="0">
                <a:solidFill>
                  <a:srgbClr val="660033"/>
                </a:solidFill>
              </a:rPr>
              <a:t> крахмал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70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F72247-1960-4A01-987E-4138906BABF0}" type="slidenum">
              <a:rPr lang="ru-RU" smtClean="0"/>
              <a:pPr/>
              <a:t>341</a:t>
            </a:fld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 все руды – комплексные, с получением апатитового, магнетитового,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редкометалльного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др. концентратов.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8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C44CAF-B15A-42D3-90EA-5CC4DB62817A}" type="slidenum">
              <a:rPr lang="ru-RU" smtClean="0"/>
              <a:pPr/>
              <a:t>342</a:t>
            </a:fld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692CB3-BE85-428F-B52B-F6A492C90022}" type="slidenum">
              <a:rPr lang="ru-RU" smtClean="0"/>
              <a:pPr/>
              <a:t>343</a:t>
            </a:fld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хвостов апатитовой флотации после их сгущения проводится магнитная сепарация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титаномагне-тита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флотация ряда минералов с получением камерного продукта - нефелинового концентрата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0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906836-68AE-44C2-B24A-126C9C11CA8C}" type="slidenum">
              <a:rPr lang="ru-RU" smtClean="0"/>
              <a:pPr/>
              <a:t>344</a:t>
            </a:fld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40290F-9B79-4A91-AD41-81F940523E50}" type="slidenum">
              <a:rPr lang="ru-RU" smtClean="0"/>
              <a:pPr/>
              <a:t>345</a:t>
            </a:fld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Фосфориты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Кара-Тау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содержат около 40%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4% М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основ-ном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 карбонатов.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мылами жирных кислот при депрессии фосфоритов фосфорной кислотой при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4,5-5.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 хвосты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обесшламлива-ют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создают щелочную среду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за-грузкой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соды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фосфо-риты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жирной кислотой с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добавка-ми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углеводородов. 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92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A2C769-0149-481C-9783-4BD8E92AA3C2}" type="slidenum">
              <a:rPr lang="ru-RU" smtClean="0"/>
              <a:pPr/>
              <a:t>346</a:t>
            </a:fld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Фосфориты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Кара-Тау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содержат около 40%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4% М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основ-ном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 карбонатов.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мылами жирных кислот при депрессии фосфоритов фосфорной кислотой при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4,5-5.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 хвосты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обесшламлива-ют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создают щелочную среду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за-грузкой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соды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фосфо-риты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жирной кислотой с </a:t>
            </a:r>
            <a:r>
              <a:rPr lang="ru-RU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добавка-ми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углеводородов. 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92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A2C769-0149-481C-9783-4BD8E92AA3C2}" type="slidenum">
              <a:rPr lang="ru-RU" smtClean="0"/>
              <a:pPr/>
              <a:t>347</a:t>
            </a:fld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Используется в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химической промышленности.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Менее качественный, но более крупный в нефтяной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как утяжелитель.</a:t>
            </a:r>
            <a:endParaRPr lang="ru-RU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Легкая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обогатимость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 если порода представлена кварцем и силикатами (собиратель - жирные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кислоты).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Трудная, если кальцитом и доломитом (собиратель - </a:t>
            </a:r>
            <a:r>
              <a:rPr lang="ru-RU" b="1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алкилсульфаты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).</a:t>
            </a:r>
            <a:endParaRPr lang="ru-RU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3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C81428-B02B-471D-8B55-101598A1335B}" type="slidenum">
              <a:rPr lang="ru-RU" smtClean="0"/>
              <a:pPr/>
              <a:t>350</a:t>
            </a:fld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Используется в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химической промышленности.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Менее качественный, но более крупный в нефтяной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как утяжелитель.</a:t>
            </a:r>
            <a:endParaRPr lang="ru-RU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Легкая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обогатимость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 если порода представлена кварцем и силикатами (собиратель - жирные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кислоты).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Трудная, если кальцитом и доломитом (собиратель - </a:t>
            </a:r>
            <a:r>
              <a:rPr lang="ru-RU" b="1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алкилсульфаты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).</a:t>
            </a:r>
            <a:endParaRPr lang="ru-RU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3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C81428-B02B-471D-8B55-101598A1335B}" type="slidenum">
              <a:rPr lang="ru-RU" smtClean="0"/>
              <a:pPr/>
              <a:t>351</a:t>
            </a:fld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4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4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951442-D5D6-4E02-9424-326BA7ABE8FA}" type="slidenum">
              <a:rPr lang="ru-RU" smtClean="0"/>
              <a:pPr/>
              <a:t>352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Фильмы показать!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A02F09-CD64-4AA0-AA60-BC88F7461858}" type="slidenum">
              <a:rPr lang="ru-RU" smtClean="0"/>
              <a:pPr>
                <a:defRPr/>
              </a:pPr>
              <a:t>222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i="1" smtClean="0">
                <a:solidFill>
                  <a:srgbClr val="663300"/>
                </a:solidFill>
              </a:rPr>
              <a:t>2. </a:t>
            </a:r>
            <a:r>
              <a:rPr lang="ru-RU" b="1" i="1" dirty="0" smtClean="0">
                <a:solidFill>
                  <a:srgbClr val="663300"/>
                </a:solidFill>
              </a:rPr>
              <a:t>Регуляторы среды – сода (расход 500-800 г/т) при рН=7-9 </a:t>
            </a:r>
          </a:p>
          <a:p>
            <a:pPr marL="342900" indent="-34290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i="1" smtClean="0">
                <a:solidFill>
                  <a:srgbClr val="663300"/>
                </a:solidFill>
              </a:rPr>
              <a:t>3. </a:t>
            </a:r>
            <a:r>
              <a:rPr lang="ru-RU" b="1" i="1" dirty="0" smtClean="0">
                <a:solidFill>
                  <a:srgbClr val="663300"/>
                </a:solidFill>
              </a:rPr>
              <a:t>Депрессоры породы: жидкое стекло (до 1,5-4 г/т) совместно с сернистым натрием и сернистым алюминием, если порода представлена карбонатами; жидкое стекло (при малом расходе),  если порода представлена силикатами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5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E381FA-ADCA-45FB-BEF8-3EBB9A5067A4}" type="slidenum">
              <a:rPr lang="ru-RU" smtClean="0"/>
              <a:pPr/>
              <a:t>354</a:t>
            </a:fld>
            <a:endParaRPr lang="ru-RU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6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9E8129-5398-441F-812F-99B2F5BB5013}" type="slidenum">
              <a:rPr lang="ru-RU" smtClean="0"/>
              <a:pPr/>
              <a:t>356</a:t>
            </a:fld>
            <a:endParaRPr lang="ru-RU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7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7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72A0C5-2214-4477-9EBC-B72CD672AD98}" type="slidenum">
              <a:rPr lang="ru-RU" smtClean="0"/>
              <a:pPr/>
              <a:t>366</a:t>
            </a:fld>
            <a:endParaRPr lang="ru-RU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прямой флотации: основная, контрольная,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3-4 перечистки.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Жирными кислотами (расход 200-1000 г/т) флотируются окислы железа при рН=6-7, в присутствии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соды рН=10.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перечистных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опе-рациях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рН=5,5-6 (подкисление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сер-ной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кислотой).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Депрессор пустой породы – жидкое стекло до 1 кг/т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8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512C2F-6D54-4306-84A6-2684F00746E6}" type="slidenum">
              <a:rPr lang="ru-RU" smtClean="0"/>
              <a:pPr/>
              <a:t>367</a:t>
            </a:fld>
            <a:endParaRPr lang="ru-RU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 кварц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оксигидриль-ным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коллектором (жирными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кис-лотами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расход 300-1000 г/т)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Де-прессируют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окислы железа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загруз-кой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извести или едкого натра при рН=11,4-11,7; добавкой крахмала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КМЦ.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метод лучше использовать при жесткой воде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т. к.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спо-собствует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депрессии  окислов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же-леза</a:t>
            </a:r>
            <a:endParaRPr lang="ru-RU" dirty="0" smtClean="0"/>
          </a:p>
        </p:txBody>
      </p:sp>
      <p:sp>
        <p:nvSpPr>
          <p:cNvPr id="399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D601C1-60CB-47F6-B5E7-E931A82A6193}" type="slidenum">
              <a:rPr lang="ru-RU" smtClean="0"/>
              <a:pPr/>
              <a:t>368</a:t>
            </a:fld>
            <a:endParaRPr lang="ru-RU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 кварц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оксигидриль-ным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коллектором (жирными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кис-лотами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расход 300-1000 г/т)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Де-прессируют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окислы железа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загруз-кой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извести или едкого натра при рН=11,4-11,7; добавкой крахмала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КМЦ.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метод лучше использовать при жесткой воде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т. к.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спо-собствует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депрессии  окислов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же-леза</a:t>
            </a:r>
            <a:endParaRPr lang="ru-RU" dirty="0" smtClean="0"/>
          </a:p>
        </p:txBody>
      </p:sp>
      <p:sp>
        <p:nvSpPr>
          <p:cNvPr id="399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D601C1-60CB-47F6-B5E7-E931A82A6193}" type="slidenum">
              <a:rPr lang="ru-RU" smtClean="0"/>
              <a:pPr/>
              <a:t>369</a:t>
            </a:fld>
            <a:endParaRPr lang="ru-RU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0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0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1CD42B-AABC-4063-A19B-486FF5202019}" type="slidenum">
              <a:rPr lang="ru-RU" smtClean="0"/>
              <a:pPr/>
              <a:t>370</a:t>
            </a:fld>
            <a:endParaRPr lang="ru-RU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1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1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314FD9-9A61-47A4-9404-90DAEB8A5A41}" type="slidenum">
              <a:rPr lang="ru-RU" smtClean="0"/>
              <a:pPr/>
              <a:t>371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вентиляционный колпак; 2 – загрузочное устройство с наклонными полками; 3 – струйчатый делитель; 4 – питающие желоба; 5 – форсунки, для предварительной аэрации пульпы; 6 – аэраторы; 7 – сливной порог; 8 – </a:t>
            </a:r>
            <a:r>
              <a:rPr lang="ru-RU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пеногоны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9 – корпус; 10 – шланговый </a:t>
            </a:r>
            <a:r>
              <a:rPr lang="ru-RU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пережимной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затвор</a:t>
            </a:r>
            <a:endParaRPr lang="fr-FR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14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0C1C40-A921-461A-B77D-EC6D4FEDCE6E}" type="slidenum">
              <a:rPr lang="ru-RU" smtClean="0"/>
              <a:pPr/>
              <a:t>224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десорбирования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собирателя: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Сернистым натрием с отмывкой реагентов;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Сгущение и фильтрование коллективного концентрата, десорбцию сернистым натрием и активированным углем  без отмывки реагентов;</a:t>
            </a:r>
          </a:p>
          <a:p>
            <a:pPr marL="742950" indent="-74295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Пропарка коллективного концентрата в щелочной среде</a:t>
            </a:r>
            <a:endParaRPr lang="fr-FR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2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11C8FF-BCBF-4F06-92D4-8E1B4568E35A}" type="slidenum">
              <a:rPr lang="ru-RU" smtClean="0"/>
              <a:pPr/>
              <a:t>291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35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85E7AE-5FAF-4CB9-8141-1CFAB548F147}" type="slidenum">
              <a:rPr lang="ru-RU" smtClean="0"/>
              <a:pPr/>
              <a:t>303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45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727679-4A2C-4906-9B0C-E114B98BE25E}" type="slidenum">
              <a:rPr lang="ru-RU" smtClean="0"/>
              <a:pPr/>
              <a:t>304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Схемы обогащения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-магнитно-флотационные. 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Пирротин представлен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обыч-но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в рудах двумя </a:t>
            </a:r>
            <a:r>
              <a:rPr lang="ru-RU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кристаллогра-фическими</a:t>
            </a:r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модификациями: магнитной – моноклинной и немагнитной </a:t>
            </a:r>
            <a:r>
              <a:rPr lang="ru-RU" b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гексагональной.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с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понижением флотируемости.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скорее.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стадиальные.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5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7C0DDCE-9B49-44AF-B619-C152F390808A}" type="slidenum">
              <a:rPr lang="ru-RU" smtClean="0"/>
              <a:pPr/>
              <a:t>305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6D4D7-17C8-450F-BC87-BB1C46BA7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F8778-6E63-455D-A8B4-EA83A46B3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67BF0-2CBE-45DD-85DD-69ED20F8F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858D4-7239-4EE4-A33A-0CFCC360F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64F31-139E-4F79-B54E-D2D033AA5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297FB-475A-4605-B497-4AF885FC4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915CD-011D-48FE-9F86-15DD38A99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EAED1-5B14-402B-8278-B9EBE3796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A709F-3AA0-4316-B4DE-8383E0B76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C219D-A26B-4A09-92AA-673E601CF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B4D9D-3295-4AFE-AA0A-39022D7A8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68D76-18E2-4748-A771-5078276B7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65B87-164F-44FB-9B25-8AD1FA31F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53000">
              <a:srgbClr val="FFFFCC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8416B91-755A-49A7-BF0D-B8593E15B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3" Type="http://schemas.openxmlformats.org/officeDocument/2006/relationships/oleObject" Target="../embeddings/oleObject137.bin"/><Relationship Id="rId7" Type="http://schemas.openxmlformats.org/officeDocument/2006/relationships/oleObject" Target="../embeddings/oleObject1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40.bin"/><Relationship Id="rId5" Type="http://schemas.openxmlformats.org/officeDocument/2006/relationships/oleObject" Target="../embeddings/oleObject139.bin"/><Relationship Id="rId4" Type="http://schemas.openxmlformats.org/officeDocument/2006/relationships/oleObject" Target="../embeddings/oleObject138.bin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7" Type="http://schemas.openxmlformats.org/officeDocument/2006/relationships/oleObject" Target="../embeddings/oleObject1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47.bin"/><Relationship Id="rId5" Type="http://schemas.openxmlformats.org/officeDocument/2006/relationships/oleObject" Target="../embeddings/oleObject146.bin"/><Relationship Id="rId4" Type="http://schemas.openxmlformats.org/officeDocument/2006/relationships/oleObject" Target="../embeddings/oleObject145.bin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oleObject151.bin"/><Relationship Id="rId4" Type="http://schemas.openxmlformats.org/officeDocument/2006/relationships/oleObject" Target="../embeddings/oleObject150.bin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oleObject154.bin"/><Relationship Id="rId4" Type="http://schemas.openxmlformats.org/officeDocument/2006/relationships/oleObject" Target="../embeddings/oleObject153.bin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3" Type="http://schemas.openxmlformats.org/officeDocument/2006/relationships/oleObject" Target="../embeddings/oleObject155.bin"/><Relationship Id="rId7" Type="http://schemas.openxmlformats.org/officeDocument/2006/relationships/oleObject" Target="../embeddings/oleObject1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58.bin"/><Relationship Id="rId5" Type="http://schemas.openxmlformats.org/officeDocument/2006/relationships/oleObject" Target="../embeddings/oleObject157.bin"/><Relationship Id="rId4" Type="http://schemas.openxmlformats.org/officeDocument/2006/relationships/oleObject" Target="../embeddings/oleObject156.bin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164.bin"/><Relationship Id="rId5" Type="http://schemas.openxmlformats.org/officeDocument/2006/relationships/oleObject" Target="../embeddings/oleObject163.bin"/><Relationship Id="rId4" Type="http://schemas.openxmlformats.org/officeDocument/2006/relationships/oleObject" Target="../embeddings/oleObject162.bin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28.bin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4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3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gif"/><Relationship Id="rId1" Type="http://schemas.openxmlformats.org/officeDocument/2006/relationships/slideLayout" Target="../slideLayouts/slideLayout13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4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gif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4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0.bin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4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4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4.bin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7.bin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59.bin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3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63.bin"/><Relationship Id="rId4" Type="http://schemas.openxmlformats.org/officeDocument/2006/relationships/oleObject" Target="../embeddings/oleObject62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6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18" Type="http://schemas.openxmlformats.org/officeDocument/2006/relationships/oleObject" Target="../embeddings/oleObject81.bin"/><Relationship Id="rId3" Type="http://schemas.openxmlformats.org/officeDocument/2006/relationships/oleObject" Target="../embeddings/oleObject66.bin"/><Relationship Id="rId21" Type="http://schemas.openxmlformats.org/officeDocument/2006/relationships/oleObject" Target="../embeddings/oleObject84.bin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17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3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8.bin"/><Relationship Id="rId10" Type="http://schemas.openxmlformats.org/officeDocument/2006/relationships/oleObject" Target="../embeddings/oleObject73.bin"/><Relationship Id="rId19" Type="http://schemas.openxmlformats.org/officeDocument/2006/relationships/oleObject" Target="../embeddings/oleObject82.bin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5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oleObject" Target="../embeddings/oleObject87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9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9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96.bin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oleObject" Target="../embeddings/oleObject107.bin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101.bin"/><Relationship Id="rId12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00.bin"/><Relationship Id="rId11" Type="http://schemas.openxmlformats.org/officeDocument/2006/relationships/oleObject" Target="../embeddings/oleObject105.bin"/><Relationship Id="rId5" Type="http://schemas.openxmlformats.org/officeDocument/2006/relationships/oleObject" Target="../embeddings/oleObject99.bin"/><Relationship Id="rId10" Type="http://schemas.openxmlformats.org/officeDocument/2006/relationships/oleObject" Target="../embeddings/oleObject104.bin"/><Relationship Id="rId4" Type="http://schemas.openxmlformats.org/officeDocument/2006/relationships/oleObject" Target="../embeddings/oleObject98.bin"/><Relationship Id="rId9" Type="http://schemas.openxmlformats.org/officeDocument/2006/relationships/oleObject" Target="../embeddings/oleObject103.bin"/><Relationship Id="rId14" Type="http://schemas.openxmlformats.org/officeDocument/2006/relationships/oleObject" Target="../embeddings/oleObject108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oleObject" Target="../embeddings/oleObject119.bin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3.bin"/><Relationship Id="rId12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12.bin"/><Relationship Id="rId11" Type="http://schemas.openxmlformats.org/officeDocument/2006/relationships/oleObject" Target="../embeddings/oleObject117.bin"/><Relationship Id="rId5" Type="http://schemas.openxmlformats.org/officeDocument/2006/relationships/oleObject" Target="../embeddings/oleObject111.bin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0.bin"/><Relationship Id="rId9" Type="http://schemas.openxmlformats.org/officeDocument/2006/relationships/oleObject" Target="../embeddings/oleObject115.bin"/><Relationship Id="rId14" Type="http://schemas.openxmlformats.org/officeDocument/2006/relationships/oleObject" Target="../embeddings/oleObject120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24.bin"/><Relationship Id="rId5" Type="http://schemas.openxmlformats.org/officeDocument/2006/relationships/oleObject" Target="../embeddings/oleObject123.bin"/><Relationship Id="rId4" Type="http://schemas.openxmlformats.org/officeDocument/2006/relationships/oleObject" Target="../embeddings/oleObject122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7" Type="http://schemas.openxmlformats.org/officeDocument/2006/relationships/oleObject" Target="../embeddings/oleObject1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29.bin"/><Relationship Id="rId5" Type="http://schemas.openxmlformats.org/officeDocument/2006/relationships/oleObject" Target="../embeddings/oleObject128.bin"/><Relationship Id="rId4" Type="http://schemas.openxmlformats.org/officeDocument/2006/relationships/oleObject" Target="../embeddings/oleObject127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34.bin"/><Relationship Id="rId5" Type="http://schemas.openxmlformats.org/officeDocument/2006/relationships/oleObject" Target="../embeddings/oleObject133.bin"/><Relationship Id="rId4" Type="http://schemas.openxmlformats.org/officeDocument/2006/relationships/oleObject" Target="../embeddings/oleObject132.bin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136.bin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609329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Лектор к.х.н., </a:t>
            </a:r>
            <a:r>
              <a:rPr lang="ru-RU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доцент </a:t>
            </a:r>
            <a:r>
              <a:rPr lang="ru-RU" b="1" i="1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Суслина</a:t>
            </a: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b="1" i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Л.А.</a:t>
            </a:r>
            <a:endParaRPr lang="ru-RU" b="1" i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060848"/>
            <a:ext cx="79928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Флотационные</a:t>
            </a:r>
          </a:p>
          <a:p>
            <a:pPr algn="ctr"/>
            <a:r>
              <a:rPr lang="ru-RU" sz="8000" b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методы</a:t>
            </a:r>
          </a:p>
          <a:p>
            <a:pPr algn="ctr"/>
            <a:r>
              <a:rPr lang="ru-RU" sz="8000" b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обогащения</a:t>
            </a:r>
            <a:endParaRPr lang="ru-RU" sz="8000" b="1" cap="none" spc="0" dirty="0">
              <a:ln w="3810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образования и науки Российской Федерации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образовательное учреждение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высшего профессионального образования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«Кузбасский государственный технический университет»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обогащения полезных ископаемых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3"/>
          <p:cNvSpPr txBox="1">
            <a:spLocks noChangeArrowheads="1"/>
          </p:cNvSpPr>
          <p:nvPr/>
        </p:nvSpPr>
        <p:spPr>
          <a:xfrm>
            <a:off x="0" y="476250"/>
            <a:ext cx="9144000" cy="20923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Гидрофильные минералы: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минералы породы: кварц, карбонаты, кальцит </a:t>
            </a:r>
            <a:r>
              <a:rPr lang="ru-RU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</a:t>
            </a:r>
            <a:r>
              <a:rPr lang="ru-RU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т.д.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Группа 48"/>
          <p:cNvGrpSpPr>
            <a:grpSpLocks/>
          </p:cNvGrpSpPr>
          <p:nvPr/>
        </p:nvGrpSpPr>
        <p:grpSpPr bwMode="auto">
          <a:xfrm>
            <a:off x="1331913" y="3048000"/>
            <a:ext cx="6439968" cy="3105011"/>
            <a:chOff x="798181" y="1905000"/>
            <a:chExt cx="6441501" cy="310552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98181" y="4302518"/>
              <a:ext cx="6441501" cy="7080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4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Times New Roman" pitchFamily="18" charset="0"/>
                </a:rPr>
                <a:t>краевой угол маленький</a:t>
              </a:r>
              <a:endParaRPr lang="ru-RU" sz="4000" dirty="0">
                <a:solidFill>
                  <a:srgbClr val="800000"/>
                </a:solidFill>
                <a:latin typeface="+mn-lt"/>
                <a:cs typeface="Times New Roman" pitchFamily="18" charset="0"/>
              </a:endParaRPr>
            </a:p>
          </p:txBody>
        </p:sp>
        <p:grpSp>
          <p:nvGrpSpPr>
            <p:cNvPr id="2054" name="Группа 16"/>
            <p:cNvGrpSpPr>
              <a:grpSpLocks/>
            </p:cNvGrpSpPr>
            <p:nvPr/>
          </p:nvGrpSpPr>
          <p:grpSpPr bwMode="auto">
            <a:xfrm>
              <a:off x="2514600" y="1905000"/>
              <a:ext cx="3165923" cy="2286000"/>
              <a:chOff x="5445125" y="5638800"/>
              <a:chExt cx="3165923" cy="2286000"/>
            </a:xfrm>
          </p:grpSpPr>
          <p:grpSp>
            <p:nvGrpSpPr>
              <p:cNvPr id="2055" name="Группа 18"/>
              <p:cNvGrpSpPr>
                <a:grpSpLocks/>
              </p:cNvGrpSpPr>
              <p:nvPr/>
            </p:nvGrpSpPr>
            <p:grpSpPr bwMode="auto">
              <a:xfrm>
                <a:off x="5445125" y="5638800"/>
                <a:ext cx="3165923" cy="2286000"/>
                <a:chOff x="1331913" y="1936750"/>
                <a:chExt cx="3165923" cy="2286000"/>
              </a:xfrm>
            </p:grpSpPr>
            <p:sp>
              <p:nvSpPr>
                <p:cNvPr id="2059" name="Oval 9"/>
                <p:cNvSpPr>
                  <a:spLocks noChangeArrowheads="1"/>
                </p:cNvSpPr>
                <p:nvPr/>
              </p:nvSpPr>
              <p:spPr bwMode="auto">
                <a:xfrm>
                  <a:off x="1331913" y="2012950"/>
                  <a:ext cx="1728787" cy="155257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60" name="Line 11"/>
                <p:cNvSpPr>
                  <a:spLocks noChangeShapeType="1"/>
                </p:cNvSpPr>
                <p:nvPr/>
              </p:nvSpPr>
              <p:spPr bwMode="auto">
                <a:xfrm>
                  <a:off x="2773363" y="3422650"/>
                  <a:ext cx="1439862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713300" y="2532169"/>
                  <a:ext cx="935037" cy="935037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202511" y="1936750"/>
                  <a:ext cx="1295709" cy="3667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b="1" dirty="0">
                      <a:solidFill>
                        <a:schemeClr val="tx2">
                          <a:lumMod val="50000"/>
                        </a:schemeClr>
                      </a:solidFill>
                    </a:rPr>
                    <a:t>жидкость</a:t>
                  </a:r>
                  <a:endParaRPr lang="fr-FR" b="1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063" name="Rectangle 10"/>
                <p:cNvSpPr>
                  <a:spLocks noChangeArrowheads="1"/>
                </p:cNvSpPr>
                <p:nvPr/>
              </p:nvSpPr>
              <p:spPr bwMode="auto">
                <a:xfrm>
                  <a:off x="1373188" y="3422650"/>
                  <a:ext cx="1524001" cy="80010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056" name="Freeform 18"/>
              <p:cNvSpPr>
                <a:spLocks/>
              </p:cNvSpPr>
              <p:nvPr/>
            </p:nvSpPr>
            <p:spPr bwMode="auto">
              <a:xfrm rot="5123323">
                <a:off x="7235777" y="6809136"/>
                <a:ext cx="407988" cy="217045"/>
              </a:xfrm>
              <a:custGeom>
                <a:avLst/>
                <a:gdLst>
                  <a:gd name="T0" fmla="*/ 2147483647 w 257"/>
                  <a:gd name="T1" fmla="*/ 2147483647 h 140"/>
                  <a:gd name="T2" fmla="*/ 2147483647 w 257"/>
                  <a:gd name="T3" fmla="*/ 2147483647 h 140"/>
                  <a:gd name="T4" fmla="*/ 2147483647 w 257"/>
                  <a:gd name="T5" fmla="*/ 2147483647 h 140"/>
                  <a:gd name="T6" fmla="*/ 2147483647 w 257"/>
                  <a:gd name="T7" fmla="*/ 2147483647 h 140"/>
                  <a:gd name="T8" fmla="*/ 2147483647 w 257"/>
                  <a:gd name="T9" fmla="*/ 2147483647 h 140"/>
                  <a:gd name="T10" fmla="*/ 2147483647 w 257"/>
                  <a:gd name="T11" fmla="*/ 2147483647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7"/>
                  <a:gd name="T19" fmla="*/ 0 h 140"/>
                  <a:gd name="T20" fmla="*/ 257 w 25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7" h="140">
                    <a:moveTo>
                      <a:pt x="8" y="140"/>
                    </a:moveTo>
                    <a:cubicBezTo>
                      <a:pt x="4" y="127"/>
                      <a:pt x="0" y="114"/>
                      <a:pt x="8" y="95"/>
                    </a:cubicBezTo>
                    <a:cubicBezTo>
                      <a:pt x="16" y="76"/>
                      <a:pt x="34" y="42"/>
                      <a:pt x="53" y="27"/>
                    </a:cubicBezTo>
                    <a:cubicBezTo>
                      <a:pt x="72" y="12"/>
                      <a:pt x="98" y="8"/>
                      <a:pt x="121" y="4"/>
                    </a:cubicBezTo>
                    <a:cubicBezTo>
                      <a:pt x="144" y="0"/>
                      <a:pt x="166" y="0"/>
                      <a:pt x="189" y="4"/>
                    </a:cubicBezTo>
                    <a:cubicBezTo>
                      <a:pt x="212" y="8"/>
                      <a:pt x="234" y="17"/>
                      <a:pt x="257" y="27"/>
                    </a:cubicBezTo>
                  </a:path>
                </a:pathLst>
              </a:custGeom>
              <a:noFill/>
              <a:ln w="9525">
                <a:solidFill>
                  <a:srgbClr val="FF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7" name="Text Box 15"/>
              <p:cNvSpPr txBox="1">
                <a:spLocks noChangeArrowheads="1"/>
              </p:cNvSpPr>
              <p:nvPr/>
            </p:nvSpPr>
            <p:spPr bwMode="auto">
              <a:xfrm>
                <a:off x="5826117" y="6448428"/>
                <a:ext cx="112078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/>
                  <a:t>воздух</a:t>
                </a:r>
                <a:endParaRPr lang="fr-FR" b="1"/>
              </a:p>
            </p:txBody>
          </p:sp>
          <p:sp>
            <p:nvSpPr>
              <p:cNvPr id="2058" name="Text Box 16"/>
              <p:cNvSpPr txBox="1">
                <a:spLocks noChangeArrowheads="1"/>
              </p:cNvSpPr>
              <p:nvPr/>
            </p:nvSpPr>
            <p:spPr bwMode="auto">
              <a:xfrm>
                <a:off x="5486400" y="7315200"/>
                <a:ext cx="1600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>
                    <a:solidFill>
                      <a:srgbClr val="FFFF00"/>
                    </a:solidFill>
                  </a:rPr>
                  <a:t>твердое тело</a:t>
                </a:r>
                <a:endParaRPr lang="fr-FR" b="1">
                  <a:solidFill>
                    <a:srgbClr val="FFFF00"/>
                  </a:solidFill>
                </a:endParaRPr>
              </a:p>
            </p:txBody>
          </p:sp>
          <p:graphicFrame>
            <p:nvGraphicFramePr>
              <p:cNvPr id="2050" name="Object 4"/>
              <p:cNvGraphicFramePr>
                <a:graphicFrameLocks noChangeAspect="1"/>
              </p:cNvGraphicFramePr>
              <p:nvPr/>
            </p:nvGraphicFramePr>
            <p:xfrm>
              <a:off x="7620345" y="6459683"/>
              <a:ext cx="385803" cy="574777"/>
            </p:xfrm>
            <a:graphic>
              <a:graphicData uri="http://schemas.openxmlformats.org/presentationml/2006/ole">
                <p:oleObj spid="_x0000_s2050" name="Формула" r:id="rId3" imgW="139680" imgH="203040" progId="Equation.3">
                  <p:embed/>
                </p:oleObj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21"/>
          <p:cNvSpPr>
            <a:spLocks noChangeArrowheads="1"/>
          </p:cNvSpPr>
          <p:nvPr/>
        </p:nvSpPr>
        <p:spPr bwMode="auto">
          <a:xfrm flipH="1">
            <a:off x="3167063" y="6357938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23"/>
          <p:cNvSpPr>
            <a:spLocks noChangeArrowheads="1"/>
          </p:cNvSpPr>
          <p:nvPr/>
        </p:nvSpPr>
        <p:spPr bwMode="auto">
          <a:xfrm flipH="1">
            <a:off x="5381625" y="4929188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25"/>
          <p:cNvSpPr>
            <a:spLocks noChangeArrowheads="1"/>
          </p:cNvSpPr>
          <p:nvPr/>
        </p:nvSpPr>
        <p:spPr bwMode="auto">
          <a:xfrm flipH="1">
            <a:off x="3000375" y="5192713"/>
            <a:ext cx="92075" cy="1222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27"/>
          <p:cNvSpPr>
            <a:spLocks noChangeArrowheads="1"/>
          </p:cNvSpPr>
          <p:nvPr/>
        </p:nvSpPr>
        <p:spPr bwMode="auto">
          <a:xfrm flipH="1">
            <a:off x="4953000" y="3714750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21"/>
          <p:cNvSpPr>
            <a:spLocks noChangeArrowheads="1"/>
          </p:cNvSpPr>
          <p:nvPr/>
        </p:nvSpPr>
        <p:spPr bwMode="auto">
          <a:xfrm flipH="1">
            <a:off x="6826250" y="5929313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23"/>
          <p:cNvSpPr>
            <a:spLocks noChangeArrowheads="1"/>
          </p:cNvSpPr>
          <p:nvPr/>
        </p:nvSpPr>
        <p:spPr bwMode="auto">
          <a:xfrm flipH="1">
            <a:off x="8358188" y="4429125"/>
            <a:ext cx="103187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25"/>
          <p:cNvSpPr>
            <a:spLocks noChangeArrowheads="1"/>
          </p:cNvSpPr>
          <p:nvPr/>
        </p:nvSpPr>
        <p:spPr bwMode="auto">
          <a:xfrm flipH="1">
            <a:off x="6659563" y="4764088"/>
            <a:ext cx="92075" cy="1222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27"/>
          <p:cNvSpPr>
            <a:spLocks noChangeArrowheads="1"/>
          </p:cNvSpPr>
          <p:nvPr/>
        </p:nvSpPr>
        <p:spPr bwMode="auto">
          <a:xfrm flipH="1">
            <a:off x="8612188" y="3286125"/>
            <a:ext cx="103187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21"/>
          <p:cNvSpPr>
            <a:spLocks noChangeArrowheads="1"/>
          </p:cNvSpPr>
          <p:nvPr/>
        </p:nvSpPr>
        <p:spPr bwMode="auto">
          <a:xfrm flipH="1">
            <a:off x="1452563" y="3429000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23"/>
          <p:cNvSpPr>
            <a:spLocks noChangeArrowheads="1"/>
          </p:cNvSpPr>
          <p:nvPr/>
        </p:nvSpPr>
        <p:spPr bwMode="auto">
          <a:xfrm flipH="1">
            <a:off x="3667125" y="2000250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25"/>
          <p:cNvSpPr>
            <a:spLocks noChangeArrowheads="1"/>
          </p:cNvSpPr>
          <p:nvPr/>
        </p:nvSpPr>
        <p:spPr bwMode="auto">
          <a:xfrm flipH="1">
            <a:off x="1285875" y="2263775"/>
            <a:ext cx="92075" cy="1222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7"/>
          <p:cNvSpPr>
            <a:spLocks noChangeArrowheads="1"/>
          </p:cNvSpPr>
          <p:nvPr/>
        </p:nvSpPr>
        <p:spPr bwMode="auto">
          <a:xfrm flipH="1">
            <a:off x="3238500" y="785813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1"/>
          <p:cNvSpPr>
            <a:spLocks noChangeArrowheads="1"/>
          </p:cNvSpPr>
          <p:nvPr/>
        </p:nvSpPr>
        <p:spPr bwMode="auto">
          <a:xfrm flipH="1">
            <a:off x="5167313" y="3000375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 flipH="1">
            <a:off x="7381875" y="1571625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5"/>
          <p:cNvSpPr>
            <a:spLocks noChangeArrowheads="1"/>
          </p:cNvSpPr>
          <p:nvPr/>
        </p:nvSpPr>
        <p:spPr bwMode="auto">
          <a:xfrm flipH="1">
            <a:off x="5000625" y="1835150"/>
            <a:ext cx="92075" cy="1222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7"/>
          <p:cNvSpPr>
            <a:spLocks noChangeArrowheads="1"/>
          </p:cNvSpPr>
          <p:nvPr/>
        </p:nvSpPr>
        <p:spPr bwMode="auto">
          <a:xfrm flipH="1">
            <a:off x="6953250" y="357188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819 0.02547 0.08541 0.02662 0.12656 0.0375 C 0.16493 0.04769 0.20434 0.0669 0.24219 0.08125 C 0.25121 0.08473 0.25816 0.09283 0.26719 0.09584 C 0.2967 0.12523 0.3368 0.14306 0.35937 0.18334 C 0.36094 0.19121 0.36371 0.19653 0.36562 0.20417 C 0.3651 0.21181 0.3651 0.21945 0.36406 0.22709 C 0.36215 0.24167 0.35295 0.25903 0.34844 0.27292 C 0.34618 0.27963 0.34323 0.2875 0.34062 0.29375 C 0.33403 0.30949 0.33437 0.30093 0.33437 0.30834 " pathEditMode="relative" ptsTypes="fffffffff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3 -0.03195 C 0.02448 -0.02199 0.01458 0.05902 0.03055 0.09097 C 0.03194 0.10046 0.03281 0.10787 0.0368 0.11597 C 0.03975 0.13194 0.04479 0.14768 0.05087 0.1618 C 0.05312 0.16689 0.05642 0.17129 0.05868 0.17638 C 0.06163 0.1831 0.0625 0.19143 0.06649 0.19722 C 0.07187 0.20532 0.07795 0.2125 0.08368 0.22013 C 0.09305 0.23263 0.10486 0.25393 0.11805 0.25972 C 0.12517 0.26921 0.14097 0.27662 0.15087 0.28055 C 0.15555 0.2824 0.16024 0.28472 0.16493 0.2868 C 0.16649 0.2875 0.16962 0.28888 0.16962 0.28912 C 0.19253 0.28796 0.21614 0.29259 0.23837 0.28472 C 0.25069 0.28032 0.26232 0.26921 0.2743 0.26388 C 0.28663 0.25138 0.29045 0.23611 0.30087 0.22222 C 0.30382 0.21041 0.30573 0.19861 0.30868 0.1868 C 0.30972 0.16458 0.31093 0.14236 0.31337 0.12013 C 0.31441 0.10995 0.31458 0.09606 0.31805 0.0868 C 0.31857 0.08564 0.31805 0.08958 0.31805 0.09097 " pathEditMode="relative" rAng="0" ptsTypes="fffffffffffffffff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82 -0.00069 -0.01563 -0.00069 -0.02344 -0.00208 C -0.04289 -0.00578 -0.02535 -0.00463 -0.0375 -0.01041 C -0.05191 -0.01736 -0.06789 -0.02222 -0.08282 -0.02708 C -0.08924 -0.03287 -0.09671 -0.03541 -0.10313 -0.04166 C -0.11737 -0.05555 -0.13143 -0.07199 -0.14688 -0.08333 C -0.15365 -0.08842 -0.16129 -0.08935 -0.16875 -0.09166 C -0.17292 -0.09305 -0.17709 -0.09444 -0.18125 -0.09583 C -0.18334 -0.09652 -0.1875 -0.09791 -0.1875 -0.09791 C -0.20469 -0.09722 -0.22188 -0.09768 -0.23907 -0.09583 C -0.24098 -0.0956 -0.24202 -0.09282 -0.24375 -0.09166 C -0.25157 -0.08657 -0.26216 -0.07592 -0.27032 -0.07291 C -0.28299 -0.06828 -0.29636 -0.06967 -0.30938 -0.06875 C -0.3283 -0.0625 -0.34619 -0.0574 -0.36563 -0.05416 C -0.38577 -0.04259 -0.36875 -0.05139 -0.38282 -0.04583 C -0.38594 -0.04467 -0.38907 -0.04305 -0.39219 -0.04166 C -0.39375 -0.04097 -0.39688 -0.03958 -0.39688 -0.03958 C -0.40157 -0.03125 -0.40313 -0.02291 -0.40782 -0.01458 C -0.40921 -0.01227 -0.41112 -0.01064 -0.4125 -0.00833 C -0.41997 0.00348 -0.41198 -0.00787 -0.41719 0.00417 C -0.41945 0.00926 -0.42257 0.01389 -0.425 0.01875 C -0.42553 0.02153 -0.4257 0.02454 -0.42657 0.02709 C -0.42726 0.0294 -0.429 0.03102 -0.42969 0.03334 C -0.43386 0.04838 -0.43525 0.06598 -0.43907 0.08125 C -0.44185 0.0926 -0.44514 0.10371 -0.44844 0.11459 C -0.44966 0.13357 -0.45348 0.15186 -0.45469 0.17084 C -0.45608 0.1919 -0.45747 0.2132 -0.4625 0.23334 C -0.46181 0.29236 -0.46632 0.3301 -0.45625 0.37917 C -0.45209 0.39977 -0.44063 0.41667 -0.42969 0.43125 C -0.42292 0.44028 -0.41754 0.45301 -0.41094 0.4625 C -0.39619 0.4838 -0.38108 0.5044 -0.36563 0.525 C -0.354 0.54051 -0.34115 0.55741 -0.325 0.56459 C -0.31372 0.57662 -0.30816 0.57547 -0.29532 0.58125 C -0.26528 0.58033 -0.22865 0.58426 -0.19844 0.57084 C -0.16233 0.57199 -0.13282 0.5757 -0.09844 0.57917 C -0.08386 0.58241 -0.06928 0.58542 -0.05469 0.5875 C -0.03629 0.59352 -0.01563 0.59607 0.00312 0.59792 C 0.01927 0.59723 0.03541 0.59769 0.05156 0.59584 C 0.05347 0.59561 0.05468 0.59283 0.05625 0.59167 C 0.06545 0.58473 0.07413 0.57547 0.08437 0.57084 C 0.08819 0.56343 0.09288 0.55718 0.09687 0.55 C 0.09791 0.54584 0.09895 0.54167 0.1 0.5375 C 0.10052 0.53542 0.10156 0.53125 0.10156 0.53125 C 0.10364 0.51158 0.10572 0.51042 0.1125 0.49375 C 0.11475 0.4882 0.11666 0.48264 0.11875 0.47709 C 0.11979 0.47431 0.12187 0.46875 0.12187 0.46875 C 0.12239 0.4632 0.12239 0.45741 0.12343 0.45209 C 0.12517 0.44306 0.13072 0.43218 0.13437 0.425 C 0.1401 0.41366 0.14496 0.39607 0.14843 0.38334 C 0.15312 0.36574 0.15416 0.34908 0.15781 0.33125 C 0.16059 0.31736 0.16684 0.30533 0.17031 0.29167 C 0.17638 0.2676 0.18003 0.2426 0.18593 0.21875 C 0.18663 0.20857 0.1901 0.18704 0.18437 0.17709 C 0.18072 0.17084 0.17604 0.16598 0.17187 0.16042 " pathEditMode="relative" ptsTypes="fffffffffffffffffffffffffffffffffffffffffffffffffffff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1354 -0.02453 -0.02674 -0.0493 -0.04271 -0.07083 C -0.0467 -0.08379 -0.04913 -0.09768 -0.05278 -0.11088 C -0.05347 -0.11366 -0.05486 -0.11597 -0.05555 -0.11852 C -0.0566 -0.12222 -0.05833 -0.12986 -0.05833 -0.12963 C -0.05746 -0.15162 -0.05833 -0.17014 -0.05139 -0.18912 C -0.04965 -0.19328 -0.05017 -0.19838 -0.04844 -0.20231 C -0.04271 -0.2162 -0.0441 -0.20764 -0.03854 -0.21759 C -0.03351 -0.22662 -0.03125 -0.23287 -0.02292 -0.2368 C -0.01875 -0.24074 -0.01406 -0.24421 -0.01007 -0.24815 C -0.00364 -0.25463 0.00208 -0.26342 0.0099 -0.26736 C 0.01493 -0.26991 0.02049 -0.2706 0.02552 -0.27291 C 0.03594 -0.27245 0.04636 -0.27268 0.05695 -0.27106 C 0.06372 -0.27014 0.06771 -0.26435 0.07396 -0.26157 C 0.08021 -0.25532 0.08576 -0.25069 0.09236 -0.24629 C 0.09809 -0.24259 0.10417 -0.2412 0.10955 -0.2368 C 0.11858 -0.22963 0.12743 -0.2206 0.13663 -0.21389 C 0.14306 -0.20903 0.14965 -0.20764 0.15504 -0.20046 C 0.15972 -0.19421 0.16076 -0.18703 0.16354 -0.17963 C 0.16632 -0.17199 0.16858 -0.16875 0.17222 -0.16227 C 0.17431 -0.15347 0.17674 -0.14352 0.18073 -0.13565 C 0.18212 -0.12407 0.18455 -0.11551 0.18785 -0.10509 C 0.18785 -0.10486 0.19132 -0.09097 0.19201 -0.08796 C 0.19254 -0.08611 0.19358 -0.08217 0.19358 -0.08194 C 0.19306 -0.07384 0.19358 -0.06551 0.19201 -0.05741 C 0.1908 -0.05046 0.17934 -0.04398 0.17934 -0.04375 C 0.17761 -0.04051 0.17674 -0.03611 0.175 -0.03264 C 0.17222 -0.02731 0.16823 -0.02546 0.16511 -0.02106 " pathEditMode="relative" rAng="0" ptsTypes="fffffffffffffffffffffffffff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-13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02662 C -0.03906 -0.03357 -0.05104 -0.03982 -0.07361 -0.05787 C -0.07639 -0.06019 -0.08021 -0.05949 -0.08298 -0.06204 C -0.09635 -0.07408 -0.1184 -0.09213 -0.13455 -0.09746 C -0.14531 -0.10695 -0.16111 -0.10741 -0.17361 -0.11412 C -0.24409 -0.11158 -0.225 -0.13357 -0.23611 -0.08912 C -0.23559 -0.07431 -0.23698 -0.04375 -0.23142 -0.02662 C -0.22847 -0.0176 -0.22656 -0.01459 -0.22205 -0.00579 C -0.221 -0.00371 -0.21892 0.00046 -0.21892 0.00069 C -0.21614 0.01551 -0.2085 0.03726 -0.20017 0.04838 C -0.19653 0.05324 -0.19201 0.05717 -0.18923 0.06296 C -0.1842 0.07384 -0.17934 0.08402 -0.17361 0.09421 C -0.16875 0.12013 -0.17048 0.14814 -0.17673 0.17338 C -0.17604 0.1824 -0.17743 0.19282 -0.17361 0.20046 C -0.16475 0.21828 -0.15225 0.2331 -0.1408 0.24838 C -0.13229 0.25972 -0.12448 0.26782 -0.12048 0.28379 C -0.11493 0.30578 -0.11753 0.32638 -0.10017 0.33796 C -0.09566 0.34676 -0.09201 0.34953 -0.08455 0.35254 C -0.08142 0.3537 -0.07517 0.35671 -0.07517 0.35694 C -0.05694 0.35601 -0.03854 0.3574 -0.02048 0.35463 C -0.00503 0.35231 0.01354 0.33287 0.02483 0.32129 C 0.03386 0.3118 0.04549 0.30625 0.05295 0.29421 C 0.05816 0.28588 0.06181 0.27546 0.06702 0.26713 C 0.07205 0.25902 0.07952 0.25486 0.08577 0.24838 C 0.08733 0.24676 0.08768 0.24398 0.08889 0.24213 C 0.0908 0.23912 0.09271 0.23611 0.09514 0.23379 C 0.10087 0.22847 0.10868 0.22939 0.11545 0.22754 C 0.12413 0.22523 0.13316 0.22268 0.14202 0.22129 C 0.154 0.21944 0.17795 0.21713 0.17795 0.21736 C 0.19531 0.21041 0.2132 0.20763 0.23108 0.20463 C 0.24219 0.19976 0.24618 0.17916 0.25295 0.16713 C 0.25556 0.14976 0.25938 0.15069 0.26389 0.13588 C 0.26702 0.12546 0.26979 0.11759 0.27483 0.10879 C 0.28004 0.08796 0.29167 0.07291 0.2967 0.05254 C 0.29549 0.0449 0.29514 0.03703 0.29358 0.02963 C 0.2908 0.01574 0.2908 0.02314 0.28733 0.01088 C 0.28663 0.0081 0.28559 -0.0007 0.2842 -0.00371 C 0.26545 -0.04653 0.24254 -0.08496 0.2217 -0.12662 C 0.21754 -0.13496 0.20972 -0.13843 0.20452 -0.14537 " pathEditMode="relative" rAng="0" ptsTypes="ffffffffffffffffffffffffffffffffffffff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298 -0.00139 -0.05434 0.00023 -0.08281 -0.0125 C -0.08576 -0.01389 -0.0908 -0.01459 -0.09375 -0.01667 C -0.10017 -0.02107 -0.09896 -0.02292 -0.10468 -0.03125 C -0.11684 -0.04861 -0.12743 -0.0676 -0.14062 -0.08334 C -0.15121 -0.09584 -0.1618 -0.10625 -0.17343 -0.11667 C -0.18524 -0.12709 -0.1934 -0.14329 -0.20312 -0.15625 C -0.20555 -0.15949 -0.20868 -0.16135 -0.21093 -0.16459 C -0.21718 -0.17385 -0.22309 -0.19144 -0.22812 -0.20209 C -0.23559 -0.21644 -0.23229 -0.20811 -0.23923 -0.21875 C -0.24531 -0.22801 -0.24982 -0.23959 -0.25486 -0.25 C -0.25903 -0.25926 -0.26371 -0.26945 -0.26718 -0.27917 C -0.26927 -0.28426 -0.26927 -0.29051 -0.27031 -0.29584 C -0.2743 -0.31459 -0.27257 -0.30209 -0.27656 -0.31875 C -0.27916 -0.32894 -0.28038 -0.33959 -0.28281 -0.35 C -0.28767 -0.36852 -0.29982 -0.38681 -0.30625 -0.40417 C -0.31146 -0.41783 -0.31614 -0.4301 -0.32343 -0.44167 C -0.32552 -0.44491 -0.32708 -0.45162 -0.33125 -0.45209 C -0.34653 -0.45394 -0.36146 -0.45348 -0.37656 -0.45417 C -0.41684 -0.45255 -0.47448 -0.4588 -0.50156 -0.40834 C -0.50989 -0.39283 -0.51024 -0.37338 -0.51875 -0.35834 C -0.52153 -0.34723 -0.52222 -0.33611 -0.525 -0.325 C -0.52448 -0.29861 -0.52482 -0.27223 -0.52343 -0.24584 C -0.52291 -0.23658 -0.51597 -0.22431 -0.51406 -0.21667 C -0.50989 -0.2 -0.5026 -0.18542 -0.49531 -0.17084 C -0.49028 -0.16088 -0.4908 -0.15301 -0.48281 -0.14584 C -0.47986 -0.13403 -0.48246 -0.14121 -0.47187 -0.12709 C -0.4493 -0.09699 -0.47361 -0.11991 -0.45468 -0.10417 C -0.45312 -0.10278 -0.45173 -0.10093 -0.45 -0.1 C -0.44705 -0.09815 -0.44062 -0.09584 -0.44062 -0.09584 C -0.43298 -0.08565 -0.41684 -0.08172 -0.40642 -0.07709 C -0.39843 -0.07824 -0.37847 -0.07662 -0.37187 -0.08542 " pathEditMode="relative" ptsTypes="fffffffffffffffffffffffffffffff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1042 0.00463 0.00886 0.00232 0.01719 0.0125 C 0.02101 0.01713 0.02813 0.02709 0.02813 0.02732 C 0.02865 0.02986 0.02882 0.03287 0.02969 0.03542 C 0.03039 0.03773 0.0323 0.03935 0.03282 0.04167 C 0.0349 0.05116 0.03507 0.06111 0.0375 0.07084 C 0.03959 0.0963 0.04688 0.12778 0.03438 0.15 C 0.02309 0.16991 0.02622 0.16574 0.01407 0.175 C 0.01198 0.17662 0.0099 0.17801 0.00782 0.17917 C 0.00469 0.18079 -0.00156 0.18334 -0.00156 0.18357 C -0.01979 0.18264 -0.03802 0.1831 -0.05625 0.18125 C -0.05902 0.18102 -0.07187 0.17176 -0.07343 0.17084 C -0.0809 0.16667 -0.08819 0.1632 -0.09531 0.15834 C -0.11093 0.14792 -0.12517 0.12847 -0.13906 0.11459 C -0.14635 0.10741 -0.14913 0.09792 -0.15625 0.09167 C -0.1592 0.07963 -0.15711 0.08727 -0.16406 0.06875 C -0.1684 0.05741 -0.16961 0.04144 -0.17187 0.02917 C -0.17135 0.01042 -0.17118 -0.00833 -0.17031 -0.02708 C -0.16996 -0.0331 -0.16753 -0.03449 -0.16562 -0.03958 C -0.1585 -0.05833 -0.14878 -0.0787 -0.1375 -0.09375 " pathEditMode="relative" rAng="0" ptsTypes="fffffffffffffffffff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4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0741E-7 C -0.04983 -0.00162 -0.04774 -0.00093 -0.07969 -0.00625 C -0.08628 -0.01065 -0.09115 -0.01273 -0.09844 -0.01458 C -0.1026 -0.01805 -0.10642 -0.02245 -0.11094 -0.025 C -0.11771 -0.02893 -0.12083 -0.02801 -0.12656 -0.03333 C -0.13611 -0.04213 -0.14323 -0.05255 -0.15312 -0.06042 C -0.16042 -0.07523 -0.15087 -0.05741 -0.1625 -0.07292 C -0.17205 -0.08565 -0.18003 -0.09977 -0.1875 -0.11458 C -0.20139 -0.14236 -0.18142 -0.10116 -0.19219 -0.12708 C -0.1941 -0.13148 -0.19844 -0.13958 -0.19844 -0.13935 C -0.19792 -0.16111 -0.19826 -0.18264 -0.19687 -0.20417 C -0.19531 -0.23055 -0.17743 -0.23889 -0.16094 -0.24375 C -0.15365 -0.24583 -0.14306 -0.24676 -0.1375 -0.25417 " pathEditMode="relative" rAng="0" ptsTypes="ffffffffffff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2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64 0.0007 0.01024 0.00162 0.01406 0.00417 C 0.02274 0.00996 0.02986 0.01991 0.03906 0.02292 C 0.04704 0.03079 0.05329 0.03565 0.0625 0.04167 C 0.06805 0.04537 0.07048 0.05139 0.07656 0.05417 C 0.08454 0.06204 0.09618 0.06945 0.10156 0.08125 C 0.10312 0.08473 0.10434 0.08866 0.10625 0.09167 C 0.1151 0.10602 0.11597 0.10209 0.12187 0.11459 C 0.12517 0.12153 0.12621 0.12871 0.12968 0.13542 C 0.1342 0.17199 0.13854 0.22523 0.10625 0.23959 C 0.10468 0.24167 0.10347 0.24445 0.10156 0.24584 C 0.08645 0.25695 0.09565 0.24537 0.09062 0.25209 " pathEditMode="relative" ptsTypes="fffffffffffA">
                                      <p:cBhvr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12 0.00625 -0.00469 0.0125 -0.00781 0.01875 C -0.00729 0.02569 -0.00747 0.03287 -0.00625 0.03958 C -0.0059 0.04213 -0.00399 0.04352 -0.00312 0.04583 C -0.00243 0.04769 -0.0026 0.05046 -0.00156 0.05208 C -0.00035 0.05394 0.00174 0.05463 0.00313 0.05625 C 0.01042 0.06435 0.01233 0.06667 0.02188 0.07083 C 0.03438 0.07639 0.02257 0.07315 0.03281 0.07917 C 0.04497 0.08634 0.03941 0.07963 0.04375 0.08542 " pathEditMode="relative" ptsTypes="ffffffffA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4.07407E-6 C 0.00659 0.02013 0.00121 0.0331 -0.01424 0.04745 C -0.02483 0.05717 -0.01615 0.05231 -0.02604 0.05717 C -0.0316 0.06319 -0.03837 0.06828 -0.04792 0.0706 C -0.05799 0.07777 -0.06945 0.08194 -0.08177 0.08634 C -0.08386 0.08703 -0.08525 0.08912 -0.08681 0.09004 C -0.09063 0.09189 -0.09462 0.09351 -0.09879 0.0949 C -0.10087 0.0956 -0.1033 0.0956 -0.10573 0.09606 C -0.10834 0.09676 -0.11111 0.09745 -0.11389 0.09861 C -0.12292 0.10138 -0.12969 0.10532 -0.13924 0.10694 C -0.14792 0.11157 -0.15677 0.11226 -0.16632 0.11551 C -0.19358 0.12523 -0.22587 0.12847 -0.25608 0.13009 C -0.27049 0.13356 -0.30174 0.13379 -0.30174 0.13402 C -0.32448 0.13703 -0.34792 0.1368 -0.37101 0.1375 C -0.38976 0.14027 -0.40955 0.1412 -0.42847 0.14236 C -0.43889 0.14375 -0.44861 0.14606 -0.45903 0.14722 C -0.46927 0.15208 -0.48282 0.15277 -0.49445 0.15578 C -0.50226 0.15763 -0.50851 0.16226 -0.5165 0.16435 C -0.52552 0.17407 -0.51372 0.16226 -0.525 0.17037 C -0.53073 0.17453 -0.53681 0.18032 -0.54184 0.18495 C -0.54775 0.19027 -0.55191 0.19838 -0.55868 0.20324 C -0.56372 0.20671 -0.56945 0.21088 -0.57222 0.21527 C -0.57379 0.21759 -0.5757 0.22268 -0.5757 0.22291 C -0.57847 0.2449 -0.57413 0.22916 -0.58073 0.24097 C -0.58212 0.24328 -0.5842 0.24814 -0.5842 0.24838 C -0.58854 0.27731 -0.58577 0.25555 -0.58577 0.31412 " pathEditMode="relative" rAng="0" ptsTypes="fffffffffffffffffffffffffA"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" y="15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076 0.01436 -0.01562 0.00787 -0.03437 0.00625 C -0.04479 -0.00069 -0.05955 -0.00347 -0.06875 -0.0125 C -0.07569 -0.01944 -0.07882 -0.02893 -0.08593 -0.03541 C -0.09409 -0.05717 -0.10937 -0.07291 -0.11875 -0.09375 C -0.12118 -0.1125 -0.12153 -0.13148 -0.125 -0.15 C -0.1243 -0.1956 -0.12986 -0.25069 -0.10937 -0.29166 C -0.10712 -0.30324 -0.10225 -0.31342 -0.09687 -0.32291 C -0.09392 -0.33495 -0.08698 -0.34398 -0.08125 -0.35416 C -0.06979 -0.37453 -0.08541 -0.35208 -0.075 -0.36875 C -0.0658 -0.38356 -0.05243 -0.38819 -0.03906 -0.39166 C -0.02083 -0.39097 -0.00173 -0.39699 0.01563 -0.38958 C 0.02066 -0.3875 0.01476 -0.37569 0.01407 -0.36875 C 0.01354 -0.36319 0.01042 -0.35231 0.00938 -0.34791 C 0.00886 -0.34583 0.00782 -0.34166 0.00782 -0.34166 " pathEditMode="relative" ptsTypes="ffffffffffffffA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611 -0.00231 -0.05521 -0.00347 -0.08594 -0.01041 C -0.10642 -0.02407 -0.12656 -0.03657 -0.14687 -0.05 C -0.14965 -0.05185 -0.15191 -0.05463 -0.15469 -0.05625 C -0.16076 -0.06018 -0.16719 -0.06319 -0.17344 -0.06666 C -0.1974 -0.07986 -0.16406 -0.06759 -0.18594 -0.075 C -0.1901 -0.07916 -0.19427 -0.08333 -0.19844 -0.0875 C -0.20104 -0.09004 -0.20781 -0.09166 -0.20781 -0.09166 C -0.21667 -0.10347 -0.2283 -0.11481 -0.23906 -0.12291 C -0.24462 -0.12708 -0.24896 -0.13379 -0.25469 -0.1375 C -0.26146 -0.14213 -0.25799 -0.13657 -0.26562 -0.14375 C -0.26736 -0.14537 -0.2684 -0.14838 -0.27031 -0.15 C -0.27951 -0.15764 -0.27552 -0.15139 -0.28281 -0.15625 C -0.29184 -0.16227 -0.29809 -0.17268 -0.30781 -0.17708 C -0.31875 -0.19166 -0.30469 -0.17477 -0.32187 -0.1875 C -0.32378 -0.18889 -0.32465 -0.19213 -0.32656 -0.19375 C -0.33056 -0.19699 -0.33576 -0.19768 -0.33906 -0.20208 C -0.35243 -0.2199 -0.37118 -0.23379 -0.3875 -0.24583 C -0.39705 -0.25277 -0.40556 -0.26134 -0.41562 -0.26666 C -0.43524 -0.29282 -0.47726 -0.28842 -0.5 -0.28958 C -0.50885 -0.29259 -0.50417 -0.29166 -0.51406 -0.29166 " pathEditMode="relative" ptsTypes="ffffffffffffffffffffA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6 0.01064 0.00469 0.02037 0.00625 0.03125 C 0.00521 0.04722 0.00538 0.06736 -0.00156 0.08125 C -0.00382 0.09352 -0.00886 0.10416 -0.01406 0.11458 C -0.01754 0.12152 -0.01979 0.13055 -0.02344 0.1375 C -0.029 0.14791 -0.03698 0.15972 -0.04375 0.16875 C -0.05851 0.18842 -0.07709 0.20208 -0.09375 0.21875 C -0.10226 0.22731 -0.11146 0.23379 -0.12031 0.24166 C -0.1224 0.24352 -0.12413 0.24676 -0.12656 0.24791 C -0.13108 0.25023 -0.13594 0.25069 -0.14063 0.25208 C -0.15226 0.26227 -0.16927 0.26643 -0.18281 0.26875 C -0.1941 0.27477 -0.20573 0.27407 -0.21719 0.27916 C -0.24271 0.27847 -0.26823 0.27847 -0.29375 0.27708 C -0.30087 0.27662 -0.29913 0.27453 -0.30469 0.27083 C -0.31528 0.26389 -0.32795 0.25694 -0.33906 0.25208 C -0.34167 0.24166 -0.35226 0.2324 -0.35781 0.225 C -0.36615 0.21389 -0.37309 0.19838 -0.38281 0.18958 C -0.38594 0.17731 -0.38195 0.18865 -0.38906 0.17916 C -0.3915 0.17592 -0.39288 0.17199 -0.39531 0.16875 C -0.39896 0.16389 -0.404 0.16088 -0.40781 0.15625 C -0.41302 0.15 -0.41823 0.14375 -0.42344 0.1375 C -0.43038 0.12916 -0.44063 0.11782 -0.44688 0.10833 C -0.44809 0.10648 -0.44861 0.10393 -0.45 0.10208 C -0.46233 0.08564 -0.44653 0.11203 -0.45938 0.09166 C -0.46788 0.07801 -0.475 0.06458 -0.48438 0.05208 C -0.48872 0.04629 -0.49479 0.04514 -0.5 0.04166 C -0.50834 0.03611 -0.51597 0.03102 -0.525 0.02708 C -0.53299 0.02361 -0.53004 0.02245 -0.5375 0.01666 C -0.53924 0.01527 -0.54705 0.01296 -0.54844 0.0125 C -0.55434 0.00787 -0.56077 0.00324 -0.56719 0 C -0.57118 -0.00209 -0.57431 -0.00162 -0.57813 -0.00417 C -0.58281 -0.00718 -0.58229 -0.00949 -0.5875 -0.01042 C -0.59427 -0.01158 -0.60104 -0.01158 -0.60781 -0.0125 C -0.61146 -0.01297 -0.61511 -0.01389 -0.61875 -0.01459 C -0.63299 -0.02223 -0.61979 -0.01621 -0.6375 -0.02084 C -0.6507 -0.02431 -0.66337 -0.03033 -0.67656 -0.03334 C -0.67969 -0.03611 -0.68229 -0.04005 -0.68594 -0.04167 C -0.69184 -0.04422 -0.69757 -0.0463 -0.70313 -0.05 " pathEditMode="relative" ptsTypes="fffffffffffffffffffffffffffffffffffffA">
                                      <p:cBhvr>
                                        <p:cTn id="9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04 0.00741 -0.00174 0.01806 -0.00469 0.025 C -0.0099 0.03727 -0.01701 0.04746 -0.02344 0.05834 C -0.02691 0.06436 -0.02969 0.07084 -0.03281 0.07709 C -0.0401 0.09167 -0.04983 0.09561 -0.05781 0.10625 C -0.06858 0.12061 -0.06354 0.11551 -0.07187 0.12292 C -0.075 0.13519 -0.07101 0.12385 -0.07812 0.13334 C -0.0816 0.13797 -0.08403 0.14329 -0.0875 0.14792 C -0.08958 0.15648 -0.09306 0.16528 -0.09687 0.17292 C -0.10208 0.20787 -0.10174 0.23056 -0.08906 0.26042 C -0.08785 0.2632 -0.0875 0.26667 -0.08594 0.26875 C -0.07726 0.28033 -0.06875 0.27686 -0.05781 0.28125 C -0.05469 0.28241 -0.05122 0.28287 -0.04844 0.28542 C -0.04687 0.28681 -0.04375 0.28959 -0.04375 0.28959 " pathEditMode="relative" ptsTypes="fffffffffffff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28 0.00348 0.00538 -0.00185 0.01719 0.01667 C 0.01997 0.02107 0.02657 0.02917 0.02657 0.02917 C 0.02709 0.03125 0.02743 0.03334 0.02813 0.03542 C 0.029 0.0382 0.03038 0.04074 0.03125 0.04375 C 0.03351 0.05186 0.03386 0.06065 0.03594 0.06875 C 0.0342 0.08797 0.03316 0.10834 0.02969 0.12709 C 0.02865 0.14954 0.02761 0.1757 0.02344 0.19792 C 0.02275 0.20116 0.01493 0.22778 0.01407 0.22917 C 0.01302 0.23102 0.00747 0.24074 0.00625 0.24375 C -0.00173 0.26482 -0.01007 0.28496 -0.02031 0.30417 C -0.02309 0.30926 -0.02968 0.31505 -0.03281 0.31875 C -0.04427 0.33264 -0.05451 0.34838 -0.06718 0.36042 C -0.06857 0.36181 -0.07048 0.36158 -0.07187 0.3625 C -0.08368 0.37037 -0.09409 0.37848 -0.10625 0.38542 C -0.11666 0.39144 -0.12656 0.40047 -0.1375 0.40417 C -0.14357 0.40949 -0.14913 0.41065 -0.15625 0.4125 C -0.19913 0.44121 -0.25712 0.44792 -0.30468 0.45209 C -0.32309 0.46019 -0.34357 0.45371 -0.3625 0.45 C -0.375 0.44445 -0.38576 0.43681 -0.39687 0.42709 C -0.40017 0.42408 -0.40295 0.41968 -0.40625 0.41667 C -0.41059 0.39954 -0.40312 0.42593 -0.41718 0.39792 C -0.421 0.39005 -0.42656 0.38334 -0.42968 0.375 C -0.43298 0.36621 -0.4342 0.35996 -0.44062 0.35417 C -0.45069 0.33426 -0.46024 0.31019 -0.47343 0.29375 C -0.48732 0.27639 -0.50451 0.25625 -0.52031 0.24167 C -0.52534 0.23704 -0.53021 0.23172 -0.53593 0.22917 C -0.5375 0.22848 -0.53923 0.22824 -0.54062 0.22709 C -0.55034 0.21991 -0.55798 0.20996 -0.56875 0.20625 C -0.58159 0.19468 -0.59635 0.19144 -0.61093 0.18542 C -0.62239 0.18079 -0.63368 0.17385 -0.64531 0.17084 C -0.65642 0.16111 -0.6684 0.15764 -0.68125 0.15417 C -0.68281 0.15278 -0.6842 0.15093 -0.68593 0.15 C -0.68889 0.14815 -0.69531 0.14584 -0.69531 0.14584 C -0.69843 0.14653 -0.70468 0.14792 -0.70468 0.14792 " pathEditMode="relative" ptsTypes="ffffffffffffffffffffffffffffffffffA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500063" y="0"/>
            <a:ext cx="8229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Влияние крупности частиц на расход реагентов</a:t>
            </a:r>
          </a:p>
        </p:txBody>
      </p:sp>
      <p:pic>
        <p:nvPicPr>
          <p:cNvPr id="32771" name="Picture 3" descr="C:\Users\Ludmila\Pictures\шламы3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8520113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" y="2357438"/>
            <a:ext cx="8229600" cy="2857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Тонкие частицы поглощают большое количество реагентов, хотя сами во флотации практически </a:t>
            </a:r>
            <a:r>
              <a:rPr lang="ru-RU" sz="40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не </a:t>
            </a:r>
            <a:r>
              <a:rPr lang="ru-RU" sz="40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участвуют.</a:t>
            </a:r>
            <a:endParaRPr lang="ru-RU" sz="40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57188" y="714375"/>
            <a:ext cx="82296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6000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Меры борьбы с вредным влиянием шламов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23528" y="1196752"/>
            <a:ext cx="8229600" cy="2857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1.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Использование реагентов, предотвращающих неселективную </a:t>
            </a:r>
            <a:r>
              <a:rPr lang="ru-RU" sz="4400" b="1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агрегацию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тонких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частиц.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3573016"/>
            <a:ext cx="9144000" cy="14287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Применение более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разбавленных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пульп.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51520" y="4941168"/>
            <a:ext cx="8229600" cy="150018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Дробная подача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реагентов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собирателей.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0486 -0.147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1520" y="1268760"/>
            <a:ext cx="8229600" cy="364331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4.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Раздельная обработка реагентами </a:t>
            </a:r>
            <a:r>
              <a:rPr lang="ru-RU" sz="4400" b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песковой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и шламовой фракции с последующей совместной или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раздельной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флотацией.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94395" y="3411314"/>
            <a:ext cx="8229600" cy="292893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5.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Выведение из обогащения высокозольных фракций с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помощью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гидроциклонов-классификаторов.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00295 -0.19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57188" y="1928813"/>
            <a:ext cx="8229600" cy="2143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7.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Применение флотационных машин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специальных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конструкций.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57188" y="2143125"/>
            <a:ext cx="8229600" cy="1643063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6.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Селективная </a:t>
            </a:r>
            <a:r>
              <a:rPr lang="ru-RU" sz="4400" b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флокуляция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тонких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шламов.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7188" y="4000500"/>
            <a:ext cx="8229600" cy="2857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8.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Использование «носителей» для преодоления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энергетического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барьера.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2.59259E-6 L 0.00625 -0.236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0649" y="4286250"/>
            <a:ext cx="8113440" cy="2394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Возможные механизмы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флотации тонких частиц (1)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на зернах носителя (2)</a:t>
            </a:r>
            <a:endParaRPr lang="ru-RU" sz="4400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05475" name="Picture 46" descr="C:\Users\Ludmila\Desktop\Диплом\Тонкие шламы\носители частиц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0"/>
            <a:ext cx="68961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57188" y="714375"/>
            <a:ext cx="82296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6000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Мероприятия по улучшению флотации крупных частиц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2286000"/>
            <a:ext cx="9144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Применение </a:t>
            </a:r>
            <a:r>
              <a:rPr lang="ru-RU" sz="4400" b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диспергаторов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(в умеренных количествах) для предотвращения налипания шламовых </a:t>
            </a:r>
            <a:r>
              <a:rPr lang="ru-RU" sz="4400" b="1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частиц;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00313"/>
            <a:ext cx="9144000" cy="1785937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Увеличение загрузки </a:t>
            </a:r>
            <a:r>
              <a:rPr lang="ru-RU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коллек-тора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или применение более сильных;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643438"/>
            <a:ext cx="91440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Повышение прочности </a:t>
            </a:r>
            <a:r>
              <a:rPr lang="ru-RU" sz="4400" b="1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пены;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5500688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4.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Осторожное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перемешивание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пульпы.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4" grpId="0"/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28600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плотности пульпы на флотацию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642938" y="571500"/>
            <a:ext cx="8229600" cy="5165586"/>
            <a:chOff x="642910" y="571480"/>
            <a:chExt cx="8229600" cy="5166056"/>
          </a:xfrm>
        </p:grpSpPr>
        <p:grpSp>
          <p:nvGrpSpPr>
            <p:cNvPr id="3076" name="Группа 1"/>
            <p:cNvGrpSpPr>
              <a:grpSpLocks/>
            </p:cNvGrpSpPr>
            <p:nvPr/>
          </p:nvGrpSpPr>
          <p:grpSpPr bwMode="auto">
            <a:xfrm>
              <a:off x="1752572" y="2857750"/>
              <a:ext cx="5979009" cy="2879786"/>
              <a:chOff x="1775453" y="1867150"/>
              <a:chExt cx="6185182" cy="2879786"/>
            </a:xfrm>
          </p:grpSpPr>
          <p:sp>
            <p:nvSpPr>
              <p:cNvPr id="20" name="Прямоугольник 2"/>
              <p:cNvSpPr/>
              <p:nvPr/>
            </p:nvSpPr>
            <p:spPr>
              <a:xfrm>
                <a:off x="1775453" y="4038986"/>
                <a:ext cx="6185182" cy="7079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>
                  <a:spcBef>
                    <a:spcPct val="20000"/>
                  </a:spcBef>
                  <a:defRPr/>
                </a:pPr>
                <a:r>
                  <a:rPr lang="ru-RU" sz="4000" b="1" dirty="0">
                    <a:solidFill>
                      <a:srgbClr val="8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cs typeface="Times New Roman" pitchFamily="18" charset="0"/>
                  </a:rPr>
                  <a:t>краевой угол большой</a:t>
                </a:r>
                <a:endParaRPr lang="ru-RU" sz="40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Times New Roman" pitchFamily="18" charset="0"/>
                </a:endParaRPr>
              </a:p>
            </p:txBody>
          </p:sp>
          <p:grpSp>
            <p:nvGrpSpPr>
              <p:cNvPr id="3079" name="Группа 16"/>
              <p:cNvGrpSpPr>
                <a:grpSpLocks/>
              </p:cNvGrpSpPr>
              <p:nvPr/>
            </p:nvGrpSpPr>
            <p:grpSpPr bwMode="auto">
              <a:xfrm>
                <a:off x="2696737" y="1867150"/>
                <a:ext cx="4507966" cy="1980950"/>
                <a:chOff x="5627262" y="5600950"/>
                <a:chExt cx="4507966" cy="1980950"/>
              </a:xfrm>
            </p:grpSpPr>
            <p:grpSp>
              <p:nvGrpSpPr>
                <p:cNvPr id="3080" name="Группа 18"/>
                <p:cNvGrpSpPr>
                  <a:grpSpLocks/>
                </p:cNvGrpSpPr>
                <p:nvPr/>
              </p:nvGrpSpPr>
              <p:grpSpPr bwMode="auto">
                <a:xfrm>
                  <a:off x="5627262" y="5600950"/>
                  <a:ext cx="4507966" cy="1980950"/>
                  <a:chOff x="1514050" y="1898900"/>
                  <a:chExt cx="4507966" cy="1980950"/>
                </a:xfrm>
              </p:grpSpPr>
              <p:sp>
                <p:nvSpPr>
                  <p:cNvPr id="3084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636713" y="2317750"/>
                    <a:ext cx="1728787" cy="155257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085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354388" y="3079750"/>
                    <a:ext cx="143986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086" name="Line 1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25788" y="2012950"/>
                    <a:ext cx="228599" cy="1066800"/>
                  </a:xfrm>
                  <a:prstGeom prst="line">
                    <a:avLst/>
                  </a:prstGeom>
                  <a:noFill/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0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20831" y="1898838"/>
                    <a:ext cx="1601185" cy="36992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жидкость</a:t>
                    </a:r>
                    <a:endParaRPr lang="fr-FR" b="1" dirty="0">
                      <a:solidFill>
                        <a:schemeClr val="tx2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088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514050" y="3079750"/>
                    <a:ext cx="1995337" cy="800100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3081" name="Freeform 18"/>
                <p:cNvSpPr>
                  <a:spLocks/>
                </p:cNvSpPr>
                <p:nvPr/>
              </p:nvSpPr>
              <p:spPr bwMode="auto">
                <a:xfrm rot="4631278">
                  <a:off x="7334849" y="6259821"/>
                  <a:ext cx="675359" cy="480661"/>
                </a:xfrm>
                <a:custGeom>
                  <a:avLst/>
                  <a:gdLst>
                    <a:gd name="T0" fmla="*/ 2147483647 w 257"/>
                    <a:gd name="T1" fmla="*/ 2147483647 h 140"/>
                    <a:gd name="T2" fmla="*/ 2147483647 w 257"/>
                    <a:gd name="T3" fmla="*/ 2147483647 h 140"/>
                    <a:gd name="T4" fmla="*/ 2147483647 w 257"/>
                    <a:gd name="T5" fmla="*/ 2147483647 h 140"/>
                    <a:gd name="T6" fmla="*/ 2147483647 w 257"/>
                    <a:gd name="T7" fmla="*/ 2147483647 h 140"/>
                    <a:gd name="T8" fmla="*/ 2147483647 w 257"/>
                    <a:gd name="T9" fmla="*/ 2147483647 h 140"/>
                    <a:gd name="T10" fmla="*/ 2147483647 w 257"/>
                    <a:gd name="T11" fmla="*/ 2147483647 h 1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7"/>
                    <a:gd name="T19" fmla="*/ 0 h 140"/>
                    <a:gd name="T20" fmla="*/ 257 w 257"/>
                    <a:gd name="T21" fmla="*/ 140 h 1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7" h="140">
                      <a:moveTo>
                        <a:pt x="8" y="140"/>
                      </a:moveTo>
                      <a:cubicBezTo>
                        <a:pt x="4" y="127"/>
                        <a:pt x="0" y="114"/>
                        <a:pt x="8" y="95"/>
                      </a:cubicBezTo>
                      <a:cubicBezTo>
                        <a:pt x="16" y="76"/>
                        <a:pt x="34" y="42"/>
                        <a:pt x="53" y="27"/>
                      </a:cubicBezTo>
                      <a:cubicBezTo>
                        <a:pt x="72" y="12"/>
                        <a:pt x="98" y="8"/>
                        <a:pt x="121" y="4"/>
                      </a:cubicBezTo>
                      <a:cubicBezTo>
                        <a:pt x="144" y="0"/>
                        <a:pt x="166" y="0"/>
                        <a:pt x="189" y="4"/>
                      </a:cubicBezTo>
                      <a:cubicBezTo>
                        <a:pt x="212" y="8"/>
                        <a:pt x="234" y="17"/>
                        <a:pt x="257" y="27"/>
                      </a:cubicBezTo>
                    </a:path>
                  </a:pathLst>
                </a:custGeom>
                <a:noFill/>
                <a:ln w="9525">
                  <a:solidFill>
                    <a:srgbClr val="FF3399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8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6070699" y="6386514"/>
                  <a:ext cx="1311819" cy="380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b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воздух</a:t>
                  </a:r>
                  <a:endParaRPr lang="fr-FR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83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867400" y="6934200"/>
                  <a:ext cx="1600200" cy="6463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твердое тело</a:t>
                  </a:r>
                  <a:endParaRPr lang="fr-FR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graphicFrame>
              <p:nvGraphicFramePr>
                <p:cNvPr id="3074" name="Object 3"/>
                <p:cNvGraphicFramePr>
                  <a:graphicFrameLocks noChangeAspect="1"/>
                </p:cNvGraphicFramePr>
                <p:nvPr/>
              </p:nvGraphicFramePr>
              <p:xfrm>
                <a:off x="7924771" y="5774008"/>
                <a:ext cx="385927" cy="574743"/>
              </p:xfrm>
              <a:graphic>
                <a:graphicData uri="http://schemas.openxmlformats.org/presentationml/2006/ole">
                  <p:oleObj spid="_x0000_s3074" name="Формула" r:id="rId3" imgW="139680" imgH="203040" progId="Equation.3">
                    <p:embed/>
                  </p:oleObj>
                </a:graphicData>
              </a:graphic>
            </p:graphicFrame>
          </p:grpSp>
        </p:grpSp>
        <p:sp>
          <p:nvSpPr>
            <p:cNvPr id="19" name="Rectangle 3"/>
            <p:cNvSpPr txBox="1">
              <a:spLocks noChangeArrowheads="1"/>
            </p:cNvSpPr>
            <p:nvPr/>
          </p:nvSpPr>
          <p:spPr>
            <a:xfrm>
              <a:off x="642910" y="571480"/>
              <a:ext cx="8229600" cy="1752759"/>
            </a:xfrm>
            <a:prstGeom prst="rect">
              <a:avLst/>
            </a:prstGeom>
          </p:spPr>
          <p:txBody>
            <a:bodyPr/>
            <a:lstStyle/>
            <a:p>
              <a:pPr marL="342900" indent="-342900" algn="ctr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solidFill>
                    <a:srgbClr val="6600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Гидрофобные минералы:</a:t>
              </a:r>
            </a:p>
            <a:p>
              <a:pPr marL="342900" indent="-342900" algn="ctr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3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уголь, графит, тальк, сульфиды цветных и </a:t>
              </a:r>
              <a:r>
                <a:rPr lang="ru-RU" sz="3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черных </a:t>
              </a:r>
              <a:r>
                <a:rPr lang="ru-RU" sz="32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металлов.</a:t>
              </a:r>
              <a:endPara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342900" indent="-342900" algn="ctr" fontAlgn="auto">
                <a:spcBef>
                  <a:spcPct val="20000"/>
                </a:spcBef>
                <a:spcAft>
                  <a:spcPts val="0"/>
                </a:spcAft>
                <a:defRPr/>
              </a:pPr>
              <a:endPara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9"/>
          <p:cNvSpPr txBox="1">
            <a:spLocks noChangeArrowheads="1"/>
          </p:cNvSpPr>
          <p:nvPr/>
        </p:nvSpPr>
        <p:spPr bwMode="auto">
          <a:xfrm>
            <a:off x="539750" y="414178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152650"/>
            <a:ext cx="5072063" cy="830263"/>
          </a:xfrm>
          <a:prstGeom prst="rect">
            <a:avLst/>
          </a:prstGeom>
          <a:gradFill flip="none" rotWithShape="1">
            <a:gsLst>
              <a:gs pos="0">
                <a:srgbClr val="99FF33"/>
              </a:gs>
              <a:gs pos="61000">
                <a:srgbClr val="0A110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Разбавление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785938" y="3009900"/>
          <a:ext cx="1863725" cy="1762125"/>
        </p:xfrm>
        <a:graphic>
          <a:graphicData uri="http://schemas.openxmlformats.org/presentationml/2006/ole">
            <p:oleObj spid="_x0000_s33794" name="Формула" r:id="rId3" imgW="609480" imgH="545760" progId="Equation.3">
              <p:embed/>
            </p:oleObj>
          </a:graphicData>
        </a:graphic>
      </p:graphicFrame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571500" y="2928938"/>
            <a:ext cx="8001000" cy="830262"/>
          </a:xfrm>
          <a:prstGeom prst="rect">
            <a:avLst/>
          </a:prstGeom>
          <a:gradFill flip="none" rotWithShape="1">
            <a:gsLst>
              <a:gs pos="0">
                <a:srgbClr val="99FF33"/>
              </a:gs>
              <a:gs pos="61000">
                <a:srgbClr val="0A110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 твердого</a:t>
            </a:r>
            <a:endParaRPr lang="fr-F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2508250" y="3714750"/>
          <a:ext cx="3378200" cy="1760538"/>
        </p:xfrm>
        <a:graphic>
          <a:graphicData uri="http://schemas.openxmlformats.org/presentationml/2006/ole">
            <p:oleObj spid="_x0000_s33795" name="Формула" r:id="rId4" imgW="1104840" imgH="545760" progId="Equation.3">
              <p:embed/>
            </p:oleObj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5638800" y="3000375"/>
          <a:ext cx="2408238" cy="1801813"/>
        </p:xfrm>
        <a:graphic>
          <a:graphicData uri="http://schemas.openxmlformats.org/presentationml/2006/ole">
            <p:oleObj spid="_x0000_s33796" name="Формула" r:id="rId5" imgW="787320" imgH="558720" progId="Equation.3">
              <p:embed/>
            </p:oleObj>
          </a:graphicData>
        </a:graphic>
      </p:graphicFrame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571500" y="5143500"/>
            <a:ext cx="8248972" cy="1714500"/>
            <a:chOff x="0" y="5143512"/>
            <a:chExt cx="7643866" cy="1714488"/>
          </a:xfrm>
        </p:grpSpPr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0" y="5143512"/>
            <a:ext cx="1863726" cy="982662"/>
          </p:xfrm>
          <a:graphic>
            <a:graphicData uri="http://schemas.openxmlformats.org/presentationml/2006/ole">
              <p:oleObj spid="_x0000_s33798" name="Формула" r:id="rId6" imgW="609480" imgH="304560" progId="Equation.3">
                <p:embed/>
              </p:oleObj>
            </a:graphicData>
          </a:graphic>
        </p:graphicFrame>
        <p:graphicFrame>
          <p:nvGraphicFramePr>
            <p:cNvPr id="9" name="Object 9"/>
            <p:cNvGraphicFramePr>
              <a:graphicFrameLocks noChangeAspect="1"/>
            </p:cNvGraphicFramePr>
            <p:nvPr/>
          </p:nvGraphicFramePr>
          <p:xfrm>
            <a:off x="0" y="5873750"/>
            <a:ext cx="1978025" cy="984250"/>
          </p:xfrm>
          <a:graphic>
            <a:graphicData uri="http://schemas.openxmlformats.org/presentationml/2006/ole">
              <p:oleObj spid="_x0000_s33799" name="Формула" r:id="rId7" imgW="647640" imgH="304560" progId="Equation.3">
                <p:embed/>
              </p:oleObj>
            </a:graphicData>
          </a:graphic>
        </p:graphicFrame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000264" y="5357823"/>
              <a:ext cx="5643602" cy="1200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/>
                <a:t> вес твердого в </a:t>
              </a:r>
              <a:r>
                <a:rPr lang="ru-RU" sz="3600" b="1" dirty="0" smtClean="0"/>
                <a:t>пульпе,</a:t>
              </a:r>
              <a:endPara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2000264" y="6016631"/>
              <a:ext cx="5643602" cy="646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/>
                <a:t> </a:t>
              </a:r>
              <a:r>
                <a:rPr lang="ru-RU" sz="3600" b="1"/>
                <a:t>вес </a:t>
              </a:r>
              <a:r>
                <a:rPr lang="ru-RU" sz="3600" b="1" smtClean="0"/>
                <a:t>воды.</a:t>
              </a:r>
              <a:endPara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2143125" y="1849438"/>
          <a:ext cx="4643438" cy="2878137"/>
        </p:xfrm>
        <a:graphic>
          <a:graphicData uri="http://schemas.openxmlformats.org/presentationml/2006/ole">
            <p:oleObj spid="_x0000_s33797" name="Формула" r:id="rId8" imgW="863280" imgH="507960" progId="Equation.3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-3.88889E-6 -2.24792E-6 L 0.00018 -0.308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03053E-7 L -0.00556 -0.293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3728E-6 L -0.00191 -0.298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86679E-6 L -0.00416 -0.2994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2" grpId="1"/>
      <p:bldP spid="4" grpId="0" animBg="1"/>
      <p:bldP spid="4" grpId="1" animBg="1"/>
      <p:bldP spid="7" grpId="0" animBg="1"/>
      <p:bldP spid="7" grpId="1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21431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Оптимальное разбавление зависит от:</a:t>
            </a:r>
            <a:endParaRPr lang="fr-FR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крупности и плотности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минералов;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0" y="33575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назначения операции флотации;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0" y="42862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требуемого качества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продуктов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 условий.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28600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</a:t>
            </a:r>
            <a:r>
              <a:rPr lang="ru-RU" sz="6000" b="1" i="1" dirty="0" err="1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реагентного</a:t>
            </a: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режима на флотацию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14313" y="357188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реагентный режим:</a:t>
            </a:r>
            <a:endParaRPr lang="fr-FR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тип реагента;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07168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расход реагента;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7860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точка подачи;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350043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продолжительность контакта с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пуль-пой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47148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эмульгирование;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542925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порционная (дробная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загрузка.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42875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реагенты добавляются как правило в следующем порядке:</a:t>
            </a:r>
            <a:endParaRPr lang="fr-FR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0002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регуляторы среды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цикл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измельче-ния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3071813"/>
            <a:ext cx="9144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депрессоры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(либо вместе с регуляторами среды, либо несколько позже)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4714875"/>
            <a:ext cx="9144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коллектор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(после или вместе с депрессором)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58547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загружаются </a:t>
            </a:r>
            <a:r>
              <a:rPr lang="ru-RU" sz="32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последними.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Аэрация и перемешивание пульпы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2286000" y="357188"/>
            <a:ext cx="33575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Аэрация</a:t>
            </a:r>
            <a:endParaRPr lang="fr-F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Tx/>
              <a:buChar char="-"/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количество воздуха,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проходяще-го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единицу времени через единицу площади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горизонтально-го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сечения 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флотационной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камеры. 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339752" y="1484784"/>
          <a:ext cx="3532187" cy="1235075"/>
        </p:xfrm>
        <a:graphic>
          <a:graphicData uri="http://schemas.openxmlformats.org/presentationml/2006/ole">
            <p:oleObj spid="_x0000_s309250" name="Формула" r:id="rId3" imgW="1155600" imgH="355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428625" y="2857500"/>
            <a:ext cx="335756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Аэрация необходима для </a:t>
            </a: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</a:t>
            </a:r>
            <a:r>
              <a:rPr lang="ru-RU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пузырьков.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786313" y="2857500"/>
            <a:ext cx="407193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Кислород воздуха оказывает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окисляющее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действие.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14313" y="2000250"/>
            <a:ext cx="4357687" cy="646331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одной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стороны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572000" y="2000250"/>
            <a:ext cx="4572000" cy="646113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другой стороны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9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0" y="1628775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Аэрация при помощи импеллера способствует </a:t>
            </a:r>
            <a:r>
              <a:rPr lang="ru-RU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образованию </a:t>
            </a:r>
            <a:r>
              <a:rPr lang="ru-RU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микропузырьков.</a:t>
            </a:r>
            <a:endParaRPr lang="fr-F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959100" y="1160463"/>
            <a:ext cx="2754313" cy="2774950"/>
            <a:chOff x="2958619" y="1160352"/>
            <a:chExt cx="2754946" cy="2774366"/>
          </a:xfrm>
        </p:grpSpPr>
        <p:sp>
          <p:nvSpPr>
            <p:cNvPr id="3" name="Месяц 2"/>
            <p:cNvSpPr/>
            <p:nvPr/>
          </p:nvSpPr>
          <p:spPr>
            <a:xfrm rot="4694380">
              <a:off x="3410461" y="1811590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Месяц 3"/>
            <p:cNvSpPr/>
            <p:nvPr/>
          </p:nvSpPr>
          <p:spPr>
            <a:xfrm rot="20859460">
              <a:off x="4066949" y="2601499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Месяц 4"/>
            <p:cNvSpPr/>
            <p:nvPr/>
          </p:nvSpPr>
          <p:spPr>
            <a:xfrm rot="15720707">
              <a:off x="4833188" y="1995701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Месяц 5"/>
            <p:cNvSpPr/>
            <p:nvPr/>
          </p:nvSpPr>
          <p:spPr>
            <a:xfrm rot="10472416">
              <a:off x="4276547" y="1160352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" name="Группа 7"/>
          <p:cNvGrpSpPr>
            <a:grpSpLocks/>
          </p:cNvGrpSpPr>
          <p:nvPr/>
        </p:nvGrpSpPr>
        <p:grpSpPr bwMode="auto">
          <a:xfrm>
            <a:off x="2928938" y="1143000"/>
            <a:ext cx="2754312" cy="2774950"/>
            <a:chOff x="2958619" y="1160352"/>
            <a:chExt cx="2754946" cy="2774366"/>
          </a:xfrm>
        </p:grpSpPr>
        <p:sp>
          <p:nvSpPr>
            <p:cNvPr id="9" name="Месяц 8"/>
            <p:cNvSpPr/>
            <p:nvPr/>
          </p:nvSpPr>
          <p:spPr>
            <a:xfrm rot="4694380">
              <a:off x="3410460" y="1811591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Месяц 9"/>
            <p:cNvSpPr/>
            <p:nvPr/>
          </p:nvSpPr>
          <p:spPr>
            <a:xfrm rot="20859460">
              <a:off x="4066949" y="2601499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Месяц 10"/>
            <p:cNvSpPr/>
            <p:nvPr/>
          </p:nvSpPr>
          <p:spPr>
            <a:xfrm rot="15720707">
              <a:off x="4833188" y="1995703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Месяц 11"/>
            <p:cNvSpPr/>
            <p:nvPr/>
          </p:nvSpPr>
          <p:spPr>
            <a:xfrm rot="10472416">
              <a:off x="4276547" y="1160352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" name="Группа 19"/>
          <p:cNvGrpSpPr/>
          <p:nvPr/>
        </p:nvGrpSpPr>
        <p:grpSpPr>
          <a:xfrm>
            <a:off x="3143240" y="1285860"/>
            <a:ext cx="2407866" cy="2505338"/>
            <a:chOff x="5982232" y="1485879"/>
            <a:chExt cx="2407866" cy="2505338"/>
          </a:xfrm>
          <a:solidFill>
            <a:srgbClr val="99FF33"/>
          </a:solidFill>
        </p:grpSpPr>
        <p:sp>
          <p:nvSpPr>
            <p:cNvPr id="16" name="Овал 15"/>
            <p:cNvSpPr/>
            <p:nvPr/>
          </p:nvSpPr>
          <p:spPr>
            <a:xfrm rot="20416441">
              <a:off x="6714319" y="1485879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5689477">
              <a:off x="7675718" y="2066193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20101327">
              <a:off x="7173586" y="3062523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4376720">
              <a:off x="6196546" y="2554059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3" name="Группа 27"/>
          <p:cNvGrpSpPr/>
          <p:nvPr/>
        </p:nvGrpSpPr>
        <p:grpSpPr>
          <a:xfrm>
            <a:off x="2928926" y="1000108"/>
            <a:ext cx="2960202" cy="3230259"/>
            <a:chOff x="2894484" y="968245"/>
            <a:chExt cx="2960202" cy="3230259"/>
          </a:xfrm>
          <a:solidFill>
            <a:srgbClr val="FF0000"/>
          </a:solidFill>
        </p:grpSpPr>
        <p:sp>
          <p:nvSpPr>
            <p:cNvPr id="21" name="Месяц 20"/>
            <p:cNvSpPr/>
            <p:nvPr/>
          </p:nvSpPr>
          <p:spPr>
            <a:xfrm rot="15155994">
              <a:off x="5004882" y="2255006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Месяц 21"/>
            <p:cNvSpPr/>
            <p:nvPr/>
          </p:nvSpPr>
          <p:spPr>
            <a:xfrm rot="9790637">
              <a:off x="4456248" y="968245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Месяц 22"/>
            <p:cNvSpPr/>
            <p:nvPr/>
          </p:nvSpPr>
          <p:spPr>
            <a:xfrm rot="4552938">
              <a:off x="3287089" y="1609376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Месяц 23"/>
            <p:cNvSpPr/>
            <p:nvPr/>
          </p:nvSpPr>
          <p:spPr>
            <a:xfrm rot="19690636">
              <a:off x="3865063" y="2956095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" name="Группа 38"/>
          <p:cNvGrpSpPr>
            <a:grpSpLocks/>
          </p:cNvGrpSpPr>
          <p:nvPr/>
        </p:nvGrpSpPr>
        <p:grpSpPr bwMode="auto">
          <a:xfrm>
            <a:off x="266700" y="4384675"/>
            <a:ext cx="8877300" cy="2170113"/>
            <a:chOff x="267226" y="4384856"/>
            <a:chExt cx="8876774" cy="2169731"/>
          </a:xfrm>
        </p:grpSpPr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929175" y="4572148"/>
              <a:ext cx="8214825" cy="645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зона повышенного давления;</a:t>
              </a:r>
              <a:endPara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Месяц 35"/>
            <p:cNvSpPr/>
            <p:nvPr/>
          </p:nvSpPr>
          <p:spPr>
            <a:xfrm rot="19690636">
              <a:off x="292624" y="4384856"/>
              <a:ext cx="457173" cy="1242794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20725079">
              <a:off x="267226" y="5626062"/>
              <a:ext cx="500033" cy="928525"/>
            </a:xfrm>
            <a:prstGeom prst="ellipse">
              <a:avLst/>
            </a:prstGeom>
            <a:solidFill>
              <a:srgbClr val="99FF33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Text Box 15"/>
            <p:cNvSpPr txBox="1">
              <a:spLocks noChangeArrowheads="1"/>
            </p:cNvSpPr>
            <p:nvPr/>
          </p:nvSpPr>
          <p:spPr bwMode="auto">
            <a:xfrm>
              <a:off x="929175" y="5714947"/>
              <a:ext cx="8214825" cy="645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зона </a:t>
              </a:r>
              <a:r>
                <a:rPr lang="ru-RU" sz="36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пониженного </a:t>
              </a:r>
              <a:r>
                <a:rPr lang="ru-RU" sz="36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давления.</a:t>
              </a:r>
              <a:endPara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Выгнутая вверх стрелка 27"/>
          <p:cNvSpPr/>
          <p:nvPr/>
        </p:nvSpPr>
        <p:spPr>
          <a:xfrm rot="17269134">
            <a:off x="1501776" y="1500187"/>
            <a:ext cx="3344862" cy="1090613"/>
          </a:xfrm>
          <a:prstGeom prst="curved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Хорда 30"/>
          <p:cNvSpPr/>
          <p:nvPr/>
        </p:nvSpPr>
        <p:spPr>
          <a:xfrm rot="6708838">
            <a:off x="3217863" y="1684338"/>
            <a:ext cx="1636712" cy="1604962"/>
          </a:xfrm>
          <a:prstGeom prst="chord">
            <a:avLst>
              <a:gd name="adj1" fmla="val 2721800"/>
              <a:gd name="adj2" fmla="val 16200000"/>
            </a:avLst>
          </a:prstGeom>
          <a:solidFill>
            <a:srgbClr val="66FFFF">
              <a:alpha val="33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273425" y="2786063"/>
            <a:ext cx="1500188" cy="9286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Line 11"/>
          <p:cNvSpPr>
            <a:spLocks noChangeShapeType="1"/>
          </p:cNvSpPr>
          <p:nvPr/>
        </p:nvSpPr>
        <p:spPr bwMode="auto">
          <a:xfrm>
            <a:off x="3263900" y="2786063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3908425" y="1714500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09" name="Line 11"/>
          <p:cNvSpPr>
            <a:spLocks noChangeShapeType="1"/>
          </p:cNvSpPr>
          <p:nvPr/>
        </p:nvSpPr>
        <p:spPr bwMode="auto">
          <a:xfrm flipH="1" flipV="1">
            <a:off x="2336800" y="2740025"/>
            <a:ext cx="928688" cy="460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0" name="Freeform 18"/>
          <p:cNvSpPr>
            <a:spLocks/>
          </p:cNvSpPr>
          <p:nvPr/>
        </p:nvSpPr>
        <p:spPr bwMode="auto">
          <a:xfrm rot="-570847">
            <a:off x="3065463" y="2587625"/>
            <a:ext cx="198437" cy="182563"/>
          </a:xfrm>
          <a:custGeom>
            <a:avLst/>
            <a:gdLst>
              <a:gd name="T0" fmla="*/ 2147483647 w 257"/>
              <a:gd name="T1" fmla="*/ 2147483647 h 140"/>
              <a:gd name="T2" fmla="*/ 2147483647 w 257"/>
              <a:gd name="T3" fmla="*/ 2147483647 h 140"/>
              <a:gd name="T4" fmla="*/ 2147483647 w 257"/>
              <a:gd name="T5" fmla="*/ 2147483647 h 140"/>
              <a:gd name="T6" fmla="*/ 2147483647 w 257"/>
              <a:gd name="T7" fmla="*/ 2147483647 h 140"/>
              <a:gd name="T8" fmla="*/ 2147483647 w 257"/>
              <a:gd name="T9" fmla="*/ 2147483647 h 140"/>
              <a:gd name="T10" fmla="*/ 2147483647 w 257"/>
              <a:gd name="T11" fmla="*/ 2147483647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140"/>
              <a:gd name="T20" fmla="*/ 257 w 257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140">
                <a:moveTo>
                  <a:pt x="8" y="140"/>
                </a:moveTo>
                <a:cubicBezTo>
                  <a:pt x="4" y="127"/>
                  <a:pt x="0" y="114"/>
                  <a:pt x="8" y="95"/>
                </a:cubicBezTo>
                <a:cubicBezTo>
                  <a:pt x="16" y="76"/>
                  <a:pt x="34" y="42"/>
                  <a:pt x="53" y="27"/>
                </a:cubicBezTo>
                <a:cubicBezTo>
                  <a:pt x="72" y="12"/>
                  <a:pt x="98" y="8"/>
                  <a:pt x="121" y="4"/>
                </a:cubicBezTo>
                <a:cubicBezTo>
                  <a:pt x="144" y="0"/>
                  <a:pt x="166" y="0"/>
                  <a:pt x="189" y="4"/>
                </a:cubicBezTo>
                <a:cubicBezTo>
                  <a:pt x="212" y="8"/>
                  <a:pt x="234" y="17"/>
                  <a:pt x="257" y="27"/>
                </a:cubicBezTo>
              </a:path>
            </a:pathLst>
          </a:custGeom>
          <a:noFill/>
          <a:ln w="9525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130425" y="500063"/>
            <a:ext cx="500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ж</a:t>
            </a:r>
            <a:endParaRPr lang="fr-FR" sz="3600" b="1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3487738" y="3000375"/>
            <a:ext cx="565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</a:rPr>
              <a:t>т</a:t>
            </a:r>
            <a:endParaRPr lang="fr-FR" sz="3600" b="1">
              <a:solidFill>
                <a:srgbClr val="FFFF00"/>
              </a:solidFill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273550" y="428625"/>
          <a:ext cx="373063" cy="538163"/>
        </p:xfrm>
        <a:graphic>
          <a:graphicData uri="http://schemas.openxmlformats.org/presentationml/2006/ole">
            <p:oleObj spid="_x0000_s4098" name="Формула" r:id="rId3" imgW="139680" imgH="190440" progId="Equation.3">
              <p:embed/>
            </p:oleObj>
          </a:graphicData>
        </a:graphic>
      </p:graphicFrame>
      <p:graphicFrame>
        <p:nvGraphicFramePr>
          <p:cNvPr id="4099" name="Object 16"/>
          <p:cNvGraphicFramePr>
            <a:graphicFrameLocks noChangeAspect="1"/>
          </p:cNvGraphicFramePr>
          <p:nvPr/>
        </p:nvGraphicFramePr>
        <p:xfrm>
          <a:off x="3265488" y="1054100"/>
          <a:ext cx="373062" cy="574675"/>
        </p:xfrm>
        <a:graphic>
          <a:graphicData uri="http://schemas.openxmlformats.org/presentationml/2006/ole">
            <p:oleObj spid="_x0000_s4099" name="Формула" r:id="rId4" imgW="139680" imgH="203040" progId="Equation.3">
              <p:embed/>
            </p:oleObj>
          </a:graphicData>
        </a:graphic>
      </p:graphicFrame>
      <p:graphicFrame>
        <p:nvGraphicFramePr>
          <p:cNvPr id="42" name="Object 17"/>
          <p:cNvGraphicFramePr>
            <a:graphicFrameLocks noChangeAspect="1"/>
          </p:cNvGraphicFramePr>
          <p:nvPr/>
        </p:nvGraphicFramePr>
        <p:xfrm>
          <a:off x="2130425" y="1357313"/>
          <a:ext cx="781050" cy="482600"/>
        </p:xfrm>
        <a:graphic>
          <a:graphicData uri="http://schemas.openxmlformats.org/presentationml/2006/ole">
            <p:oleObj spid="_x0000_s4100" name="Формула" r:id="rId5" imgW="457200" imgH="266400" progId="Equation.3">
              <p:embed/>
            </p:oleObj>
          </a:graphicData>
        </a:graphic>
      </p:graphicFrame>
      <p:graphicFrame>
        <p:nvGraphicFramePr>
          <p:cNvPr id="43" name="Object 18"/>
          <p:cNvGraphicFramePr>
            <a:graphicFrameLocks noChangeAspect="1"/>
          </p:cNvGraphicFramePr>
          <p:nvPr/>
        </p:nvGraphicFramePr>
        <p:xfrm>
          <a:off x="1714500" y="2857500"/>
          <a:ext cx="738188" cy="482600"/>
        </p:xfrm>
        <a:graphic>
          <a:graphicData uri="http://schemas.openxmlformats.org/presentationml/2006/ole">
            <p:oleObj spid="_x0000_s4101" name="Формула" r:id="rId6" imgW="431640" imgH="266400" progId="Equation.3">
              <p:embed/>
            </p:oleObj>
          </a:graphicData>
        </a:graphic>
      </p:graphicFrame>
      <p:graphicFrame>
        <p:nvGraphicFramePr>
          <p:cNvPr id="44" name="Object 19"/>
          <p:cNvGraphicFramePr>
            <a:graphicFrameLocks noChangeAspect="1"/>
          </p:cNvGraphicFramePr>
          <p:nvPr/>
        </p:nvGraphicFramePr>
        <p:xfrm>
          <a:off x="3357563" y="2286000"/>
          <a:ext cx="652462" cy="482600"/>
        </p:xfrm>
        <a:graphic>
          <a:graphicData uri="http://schemas.openxmlformats.org/presentationml/2006/ole">
            <p:oleObj spid="_x0000_s4102" name="Формула" r:id="rId7" imgW="380880" imgH="266400" progId="Equation.3">
              <p:embed/>
            </p:oleObj>
          </a:graphicData>
        </a:graphic>
      </p:graphicFrame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987800" y="428625"/>
            <a:ext cx="4014788" cy="714375"/>
          </a:xfrm>
          <a:prstGeom prst="rect">
            <a:avLst/>
          </a:prstGeom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660033"/>
                </a:solidFill>
                <a:latin typeface="+mn-lt"/>
              </a:rPr>
              <a:t>- краевой угол</a:t>
            </a:r>
            <a:endParaRPr lang="ru-RU" sz="2800" dirty="0"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4114" name="Line 11"/>
          <p:cNvSpPr>
            <a:spLocks noChangeShapeType="1"/>
          </p:cNvSpPr>
          <p:nvPr/>
        </p:nvSpPr>
        <p:spPr bwMode="auto">
          <a:xfrm flipH="1" flipV="1">
            <a:off x="3024188" y="1892300"/>
            <a:ext cx="276225" cy="919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2636044" y="2332832"/>
            <a:ext cx="771525" cy="14287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ine 11"/>
          <p:cNvSpPr>
            <a:spLocks noChangeShapeType="1"/>
          </p:cNvSpPr>
          <p:nvPr/>
        </p:nvSpPr>
        <p:spPr bwMode="auto">
          <a:xfrm rot="-480000">
            <a:off x="3016250" y="2759075"/>
            <a:ext cx="287338" cy="46038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11"/>
          <p:cNvSpPr>
            <a:spLocks noChangeShapeType="1"/>
          </p:cNvSpPr>
          <p:nvPr/>
        </p:nvSpPr>
        <p:spPr bwMode="auto">
          <a:xfrm flipH="1">
            <a:off x="3214688" y="1571625"/>
            <a:ext cx="142875" cy="1071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9" name="Object 7"/>
          <p:cNvGraphicFramePr>
            <a:graphicFrameLocks noChangeAspect="1"/>
          </p:cNvGraphicFramePr>
          <p:nvPr/>
        </p:nvGraphicFramePr>
        <p:xfrm>
          <a:off x="979488" y="3714750"/>
          <a:ext cx="7011987" cy="928688"/>
        </p:xfrm>
        <a:graphic>
          <a:graphicData uri="http://schemas.openxmlformats.org/presentationml/2006/ole">
            <p:oleObj spid="_x0000_s4103" name="Формула" r:id="rId8" imgW="2133360" imgH="266400" progId="Equation.3">
              <p:embed/>
            </p:oleObj>
          </a:graphicData>
        </a:graphic>
      </p:graphicFrame>
      <p:graphicFrame>
        <p:nvGraphicFramePr>
          <p:cNvPr id="50" name="Object 23"/>
          <p:cNvGraphicFramePr>
            <a:graphicFrameLocks noChangeAspect="1"/>
          </p:cNvGraphicFramePr>
          <p:nvPr/>
        </p:nvGraphicFramePr>
        <p:xfrm>
          <a:off x="1816100" y="4572000"/>
          <a:ext cx="5575300" cy="1925638"/>
        </p:xfrm>
        <a:graphic>
          <a:graphicData uri="http://schemas.openxmlformats.org/presentationml/2006/ole">
            <p:oleObj spid="_x0000_s4104" name="Формула" r:id="rId9" imgW="1714320" imgH="558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9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8" name="Группа 26"/>
          <p:cNvGrpSpPr>
            <a:grpSpLocks/>
          </p:cNvGrpSpPr>
          <p:nvPr/>
        </p:nvGrpSpPr>
        <p:grpSpPr bwMode="auto">
          <a:xfrm>
            <a:off x="0" y="0"/>
            <a:ext cx="8858250" cy="6061075"/>
            <a:chOff x="0" y="0"/>
            <a:chExt cx="8858280" cy="6061522"/>
          </a:xfrm>
        </p:grpSpPr>
        <p:sp>
          <p:nvSpPr>
            <p:cNvPr id="3" name="Овал 2"/>
            <p:cNvSpPr/>
            <p:nvPr/>
          </p:nvSpPr>
          <p:spPr>
            <a:xfrm rot="4376720">
              <a:off x="1942201" y="586824"/>
              <a:ext cx="3187935" cy="5684856"/>
            </a:xfrm>
            <a:prstGeom prst="ellipse">
              <a:avLst/>
            </a:prstGeom>
            <a:solidFill>
              <a:srgbClr val="99FF33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Месяц 3"/>
            <p:cNvSpPr/>
            <p:nvPr/>
          </p:nvSpPr>
          <p:spPr>
            <a:xfrm rot="14388173">
              <a:off x="4031415" y="1723568"/>
              <a:ext cx="1566979" cy="5930920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Месяц 4"/>
            <p:cNvSpPr/>
            <p:nvPr/>
          </p:nvSpPr>
          <p:spPr>
            <a:xfrm rot="14188332">
              <a:off x="4697365" y="2287958"/>
              <a:ext cx="1809883" cy="5737244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286136" y="4572337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4071952" y="4143681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929076" y="3643582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714891" y="3214925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571759" y="3929353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357574" y="3500696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5000642" y="3786467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5786458" y="3357811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643325" y="2857711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429140" y="2429054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1928820" y="4786666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714634" y="4358009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857895" y="0"/>
              <a:ext cx="3000385" cy="30005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5929333" y="1143084"/>
              <a:ext cx="2786071" cy="714428"/>
            </a:xfrm>
            <a:prstGeom prst="straightConnector1">
              <a:avLst/>
            </a:prstGeom>
            <a:ln w="9525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 rot="684223">
              <a:off x="6715148" y="785871"/>
              <a:ext cx="1500193" cy="708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мм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500065" y="0"/>
              <a:ext cx="7215211" cy="708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флотационный пузырек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0" y="2214726"/>
              <a:ext cx="4572015" cy="708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микропузырки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 bwMode="auto">
          <a:xfrm>
            <a:off x="2714625" y="5072063"/>
            <a:ext cx="285750" cy="2857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 bwMode="auto">
          <a:xfrm>
            <a:off x="1500188" y="5072063"/>
            <a:ext cx="285750" cy="2857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 bwMode="auto">
          <a:xfrm>
            <a:off x="1928813" y="5072063"/>
            <a:ext cx="285750" cy="2857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 bwMode="auto">
          <a:xfrm>
            <a:off x="928688" y="2143125"/>
            <a:ext cx="3000375" cy="30003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500188" y="5429250"/>
            <a:ext cx="1557337" cy="914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 bwMode="auto">
          <a:xfrm>
            <a:off x="5500688" y="2357438"/>
            <a:ext cx="3000375" cy="30003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215063" y="5429250"/>
            <a:ext cx="1557337" cy="914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3000375" y="0"/>
            <a:ext cx="4143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0" y="6211888"/>
            <a:ext cx="4857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микропузырьками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3857625" y="1071563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микропузырьков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785813" y="2143125"/>
            <a:ext cx="3214687" cy="32146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8.15911E-6 C 0.00173 -0.00948 0.00729 -0.0148 0.00729 -0.02497 " pathEditMode="relative" ptsTypes="f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7" grpId="1" animBg="1"/>
      <p:bldP spid="18" grpId="0" animBg="1"/>
      <p:bldP spid="23" grpId="0" animBg="1"/>
      <p:bldP spid="23" grpId="1" animBg="1"/>
      <p:bldP spid="27" grpId="0" animBg="1"/>
      <p:bldP spid="28" grpId="0" animBg="1"/>
      <p:bldP spid="28" grpId="1" animBg="1"/>
      <p:bldP spid="29" grpId="0" animBg="1"/>
      <p:bldP spid="33" grpId="0" animBg="1"/>
      <p:bldP spid="33" grpId="1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285875" y="0"/>
            <a:ext cx="6143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Перемешивание</a:t>
            </a:r>
            <a:endParaRPr lang="fr-F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57188" y="3786188"/>
            <a:ext cx="3357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отрыв пузырька от частицы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14313" y="2000250"/>
            <a:ext cx="414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сильное перемешивание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42875" y="785813"/>
            <a:ext cx="9001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интенсивнее, тем лучше аэрация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500563" y="2000250"/>
            <a:ext cx="414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слабое перемешивание</a:t>
            </a:r>
            <a:endParaRPr lang="fr-F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786313" y="3357563"/>
            <a:ext cx="3357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осаждение крупных частиц на дно камеры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714625" y="4143375"/>
            <a:ext cx="3357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аэрации</a:t>
            </a:r>
            <a:endParaRPr lang="fr-F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26"/>
          <p:cNvGrpSpPr>
            <a:grpSpLocks/>
          </p:cNvGrpSpPr>
          <p:nvPr/>
        </p:nvGrpSpPr>
        <p:grpSpPr bwMode="auto">
          <a:xfrm>
            <a:off x="2714625" y="5143500"/>
            <a:ext cx="285750" cy="428625"/>
            <a:chOff x="2857488" y="5143512"/>
            <a:chExt cx="285750" cy="428628"/>
          </a:xfrm>
        </p:grpSpPr>
        <p:sp>
          <p:nvSpPr>
            <p:cNvPr id="28" name="Овал 27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928926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3357563" y="4929188"/>
            <a:ext cx="285750" cy="428625"/>
            <a:chOff x="2857488" y="5143512"/>
            <a:chExt cx="285750" cy="428628"/>
          </a:xfrm>
        </p:grpSpPr>
        <p:sp>
          <p:nvSpPr>
            <p:cNvPr id="31" name="Овал 30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928925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" name="Группа 32"/>
          <p:cNvGrpSpPr>
            <a:grpSpLocks/>
          </p:cNvGrpSpPr>
          <p:nvPr/>
        </p:nvGrpSpPr>
        <p:grpSpPr bwMode="auto">
          <a:xfrm>
            <a:off x="4000500" y="4500563"/>
            <a:ext cx="285750" cy="428625"/>
            <a:chOff x="2857488" y="5143512"/>
            <a:chExt cx="285750" cy="428628"/>
          </a:xfrm>
        </p:grpSpPr>
        <p:sp>
          <p:nvSpPr>
            <p:cNvPr id="34" name="Овал 33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928926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9" name="Группа 35"/>
          <p:cNvGrpSpPr>
            <a:grpSpLocks/>
          </p:cNvGrpSpPr>
          <p:nvPr/>
        </p:nvGrpSpPr>
        <p:grpSpPr bwMode="auto">
          <a:xfrm>
            <a:off x="2857500" y="4286250"/>
            <a:ext cx="285750" cy="428625"/>
            <a:chOff x="2857488" y="5143512"/>
            <a:chExt cx="285750" cy="428628"/>
          </a:xfrm>
        </p:grpSpPr>
        <p:sp>
          <p:nvSpPr>
            <p:cNvPr id="37" name="Овал 36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2928926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2" name="Группа 47"/>
          <p:cNvGrpSpPr>
            <a:grpSpLocks/>
          </p:cNvGrpSpPr>
          <p:nvPr/>
        </p:nvGrpSpPr>
        <p:grpSpPr bwMode="auto">
          <a:xfrm>
            <a:off x="5000625" y="5143500"/>
            <a:ext cx="285750" cy="428625"/>
            <a:chOff x="2857488" y="5143512"/>
            <a:chExt cx="285750" cy="428628"/>
          </a:xfrm>
        </p:grpSpPr>
        <p:sp>
          <p:nvSpPr>
            <p:cNvPr id="49" name="Овал 48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2928926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3" name="Группа 50"/>
          <p:cNvGrpSpPr>
            <a:grpSpLocks/>
          </p:cNvGrpSpPr>
          <p:nvPr/>
        </p:nvGrpSpPr>
        <p:grpSpPr bwMode="auto">
          <a:xfrm>
            <a:off x="5643563" y="4714875"/>
            <a:ext cx="285750" cy="428625"/>
            <a:chOff x="2857488" y="5143512"/>
            <a:chExt cx="285750" cy="428628"/>
          </a:xfrm>
        </p:grpSpPr>
        <p:sp>
          <p:nvSpPr>
            <p:cNvPr id="52" name="Овал 51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928925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" name="Группа 53"/>
          <p:cNvGrpSpPr>
            <a:grpSpLocks/>
          </p:cNvGrpSpPr>
          <p:nvPr/>
        </p:nvGrpSpPr>
        <p:grpSpPr bwMode="auto">
          <a:xfrm>
            <a:off x="4500563" y="4500563"/>
            <a:ext cx="285750" cy="428625"/>
            <a:chOff x="2857488" y="5143512"/>
            <a:chExt cx="285750" cy="428628"/>
          </a:xfrm>
        </p:grpSpPr>
        <p:sp>
          <p:nvSpPr>
            <p:cNvPr id="55" name="Овал 54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928925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19818" name="Text Box 49"/>
          <p:cNvSpPr txBox="1">
            <a:spLocks noChangeArrowheads="1"/>
          </p:cNvSpPr>
          <p:nvPr/>
        </p:nvSpPr>
        <p:spPr bwMode="auto">
          <a:xfrm>
            <a:off x="428625" y="928688"/>
            <a:ext cx="792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571750" y="714375"/>
            <a:ext cx="3357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флотации</a:t>
            </a:r>
            <a:endParaRPr lang="fr-F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500" y="714375"/>
            <a:ext cx="5429250" cy="5786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5400000">
            <a:off x="7143750" y="714375"/>
            <a:ext cx="914400" cy="91440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85750" y="2143125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спокойное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движенение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флотационных комплексов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Флотационная камера</a:t>
            </a:r>
            <a:endParaRPr lang="fr-FR" sz="4800" b="1" dirty="0">
              <a:ln>
                <a:solidFill>
                  <a:sysClr val="windowText" lastClr="000000"/>
                </a:solidFill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428625" y="571500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интенсивное перемешивание</a:t>
            </a:r>
            <a:endParaRPr lang="fr-FR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57"/>
          <p:cNvGrpSpPr>
            <a:grpSpLocks/>
          </p:cNvGrpSpPr>
          <p:nvPr/>
        </p:nvGrpSpPr>
        <p:grpSpPr bwMode="auto">
          <a:xfrm>
            <a:off x="4357688" y="5357813"/>
            <a:ext cx="285750" cy="428625"/>
            <a:chOff x="2857488" y="5143512"/>
            <a:chExt cx="285750" cy="428628"/>
          </a:xfrm>
        </p:grpSpPr>
        <p:sp>
          <p:nvSpPr>
            <p:cNvPr id="59" name="Овал 58"/>
            <p:cNvSpPr/>
            <p:nvPr/>
          </p:nvSpPr>
          <p:spPr bwMode="auto">
            <a:xfrm>
              <a:off x="2857488" y="5143512"/>
              <a:ext cx="285750" cy="28575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2928925" y="5429264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cxnSp>
        <p:nvCxnSpPr>
          <p:cNvPr id="74" name="Прямая соединительная линия 73"/>
          <p:cNvCxnSpPr/>
          <p:nvPr/>
        </p:nvCxnSpPr>
        <p:spPr>
          <a:xfrm>
            <a:off x="1714500" y="4000500"/>
            <a:ext cx="542925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42"/>
          <p:cNvGrpSpPr>
            <a:grpSpLocks/>
          </p:cNvGrpSpPr>
          <p:nvPr/>
        </p:nvGrpSpPr>
        <p:grpSpPr bwMode="auto">
          <a:xfrm>
            <a:off x="2786063" y="4714875"/>
            <a:ext cx="2143125" cy="1214438"/>
            <a:chOff x="2786063" y="4714884"/>
            <a:chExt cx="2143125" cy="1214444"/>
          </a:xfrm>
        </p:grpSpPr>
        <p:sp>
          <p:nvSpPr>
            <p:cNvPr id="44" name="Овал 43"/>
            <p:cNvSpPr/>
            <p:nvPr/>
          </p:nvSpPr>
          <p:spPr bwMode="auto">
            <a:xfrm>
              <a:off x="4572000" y="4714884"/>
              <a:ext cx="285750" cy="2857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 bwMode="auto">
            <a:xfrm>
              <a:off x="2786063" y="5429263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>
              <a:off x="3571875" y="5000635"/>
              <a:ext cx="142875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7" name="Овал 46"/>
            <p:cNvSpPr/>
            <p:nvPr/>
          </p:nvSpPr>
          <p:spPr bwMode="auto">
            <a:xfrm>
              <a:off x="4643438" y="5643577"/>
              <a:ext cx="285750" cy="2857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62627E-6 C -0.00521 -0.00069 -0.01058 -0.00092 -0.01579 -0.00185 C -0.02395 -0.00347 -0.0335 -0.01156 -0.04044 -0.01734 C -0.05155 -0.02659 -0.06353 -0.03469 -0.07534 -0.04232 C -0.08089 -0.04602 -0.08384 -0.04949 -0.08976 -0.05203 C -0.09948 -0.06059 -0.1066 -0.07169 -0.1158 -0.08094 C -0.12153 -0.10245 -0.12066 -0.09667 -0.1158 -0.14084 C -0.11528 -0.14547 -0.11198 -0.14847 -0.11007 -0.1524 C -0.10504 -0.16235 -0.10104 -0.17345 -0.0941 -0.18131 C -0.08332 -0.19357 -0.05763 -0.19843 -0.04339 -0.20444 C -0.03089 -0.20374 -0.01822 -0.20421 -0.00573 -0.20259 C -0.00313 -0.20236 -0.00086 -0.19958 0.00156 -0.19866 C 0.0073 -0.19634 0.0132 -0.19473 0.01893 -0.19288 C 0.03404 -0.18779 0.04897 -0.18085 0.0639 -0.17553 C 0.07345 -0.17206 0.07813 -0.16836 0.0856 -0.16004 C 0.08977 -0.15541 0.09428 -0.15102 0.09862 -0.14662 C 0.10053 -0.14477 0.10435 -0.14084 0.10435 -0.14084 C 0.1073 -0.12997 0.10852 -0.1191 0.11025 -0.108 C 0.10972 -0.09574 0.10955 -0.08349 0.10868 -0.07123 C 0.10852 -0.06868 0.10833 -0.06568 0.1073 -0.0636 C 0.0948 -0.03978 0.10278 -0.06105 0.09428 -0.04625 C 0.07987 -0.02104 0.06824 -0.00485 0.04654 0.00971 C 0.03977 0.01434 0.03629 0.01897 0.029 0.02128 C 0.00555 0.03747 0.03994 0.01457 0.01754 0.02706 C 0.01025 0.03099 0.00347 0.03793 -0.00434 0.0407 C -0.01649 0.04487 -0.02969 0.04649 -0.042 0.04834 C -0.06128 0.04579 -0.07256 0.04209 -0.08976 0.03862 C -0.09358 0.03354 -0.09757 0.02845 -0.10139 0.02336 C -0.10278 0.02151 -0.10573 0.01758 -0.10573 0.01758 C -0.10833 0.00902 -0.11129 0.00116 -0.11302 -0.00763 C -0.11163 -0.03515 -0.10903 -0.06337 -0.09705 -0.08672 C -0.0934 -0.10222 -0.08367 -0.10152 -0.07378 -0.10615 C -0.0526 -0.10384 -0.03299 -0.10314 -0.01301 -0.09459 C -0.00746 -0.0895 -0.00208 -0.08927 0.00434 -0.08672 C 0.0205 -0.08025 0.03595 -0.07493 0.05227 -0.06938 C 0.06181 -0.06614 0.07015 -0.06036 0.07987 -0.05782 C 0.0823 -0.05643 0.08473 -0.0555 0.08699 -0.05388 C 0.09011 -0.05157 0.09567 -0.04625 0.09567 -0.04625 C 0.10018 -0.03723 0.10435 -0.02821 0.10868 -0.01919 C 0.10695 0.00347 0.10192 0.02637 0.08421 0.03492 C 0.07813 0.04094 0.07136 0.04602 0.0639 0.04834 C 0.04515 0.06314 0.02727 0.06337 0.0059 0.06776 C -0.0019 0.06938 -0.00954 0.07193 -0.01735 0.07354 C -0.04254 0.07054 -0.06232 0.06707 -0.08542 0.05597 C -0.09392 0.04464 -0.10017 0.03076 -0.10868 0.01943 C -0.1092 0.01758 -0.10955 0.0155 -0.11007 0.01365 C -0.11094 0.01087 -0.11233 0.00856 -0.11302 0.00578 C -0.11424 0.00093 -0.1158 -0.00948 -0.1158 -0.00948 C -0.11528 -0.02914 -0.11719 -0.06498 -0.10712 -0.08487 C -0.10417 -0.09713 -0.09792 -0.10106 -0.09132 -0.10985 C -0.08958 -0.11216 -0.08872 -0.11563 -0.08681 -0.11771 C -0.07881 -0.1272 -0.06596 -0.1339 -0.05641 -0.13899 C -0.05016 -0.14223 -0.04549 -0.14963 -0.03905 -0.1524 C -0.03332 -0.15495 -0.0276 -0.15633 -0.0217 -0.15819 C -0.00676 -0.1568 0.00834 -0.15657 0.02327 -0.15425 C 0.02727 -0.15356 0.03247 -0.14338 0.03629 -0.14084 C 0.03959 -0.13436 0.03803 -0.13668 0.04063 -0.13321 " pathEditMode="relative" ptsTypes="ffffffffffffffffffffffffffffffffffffffffffffffffffffffff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301 -0.01216 -0.0044 -0.01875 -0.00579 C -0.02309 -0.00972 -0.02691 -0.01134 -0.03178 -0.01365 C -0.03855 -0.02036 -0.04566 -0.02544 -0.05209 -0.03284 C -0.05834 -0.04001 -0.06007 -0.05042 -0.06667 -0.05597 C -0.07014 -0.06568 -0.07101 -0.07517 -0.07379 -0.08511 C -0.07448 -0.08719 -0.07605 -0.08881 -0.07674 -0.09089 C -0.08212 -0.10639 -0.08768 -0.12419 -0.08976 -0.14108 C -0.08924 -0.1494 -0.09011 -0.15796 -0.08837 -0.16605 C -0.08716 -0.17137 -0.08403 -0.17577 -0.08108 -0.1797 C -0.06476 -0.20144 -0.05313 -0.20537 -0.03178 -0.21439 C -0.02205 -0.21369 -0.01233 -0.21416 -0.00278 -0.21254 C 0.00555 -0.21115 0.0026 -0.20814 0.00868 -0.20468 C 0.01822 -0.19936 0.0302 -0.19635 0.04062 -0.19311 C 0.04965 -0.18594 0.05798 -0.17762 0.06666 -0.16998 C 0.06875 -0.16813 0.07083 -0.16628 0.07257 -0.1642 C 0.07569 -0.1605 0.08125 -0.15264 0.08125 -0.15264 C 0.08368 -0.139 0.08385 -0.12443 0.08854 -0.11194 C 0.08802 -0.09205 0.08906 -0.07193 0.08697 -0.05227 C 0.08611 -0.04371 0.07968 -0.03955 0.07534 -0.03492 C 0.06388 -0.0229 0.06093 -0.02359 0.04791 -0.01735 C 0.03871 -0.01804 0.02934 -0.01712 0.02031 -0.01943 C 0.01684 -0.02036 0.01458 -0.02452 0.01163 -0.02706 C 0.00052 -0.03701 -0.00799 -0.04926 -0.01737 -0.06175 C -0.01858 -0.06638 -0.02153 -0.07054 -0.02171 -0.0754 C -0.02257 -0.0932 -0.02257 -0.11147 -0.00868 -0.11587 C -0.00278 -0.12165 0.00034 -0.12327 0.00729 -0.12558 C 0.02378 -0.13691 0.0434 -0.13298 0.06093 -0.12558 C 0.06649 -0.12049 0.06996 -0.11541 0.07395 -0.10824 C 0.07552 -0.09945 0.07691 -0.09552 0.07395 -0.08511 C 0.07118 -0.0754 0.06857 -0.07655 0.06388 -0.07147 C 0.05798 -0.06476 0.04444 -0.05158 0.03628 -0.04834 C 0.02743 -0.04487 0.01788 -0.04556 0.00868 -0.04441 C 0.00156 -0.04209 -0.00573 -0.04071 -0.01303 -0.03863 C -0.025 -0.03932 -0.03716 -0.03978 -0.04914 -0.04071 C -0.07118 -0.04256 -0.05365 -0.03978 -0.06511 -0.04649 C -0.06789 -0.04811 -0.07379 -0.05019 -0.07379 -0.05019 C -0.08039 -0.06314 -0.08473 -0.07378 -0.08837 -0.08881 C -0.08716 -0.13784 -0.09688 -0.15195 -0.06511 -0.15842 C 0.00086 -0.15773 0.08663 -0.20976 0.12899 -0.13529 C 0.13107 -0.12766 0.13142 -0.12096 0.13489 -0.11402 C 0.13628 -0.10824 0.13784 -0.10245 0.13923 -0.09667 C 0.13975 -0.09482 0.14062 -0.09089 0.14062 -0.09089 C 0.14045 -0.08603 0.14132 -0.05851 0.13767 -0.04649 C 0.13211 -0.02845 0.1184 -0.02082 0.10729 -0.00972 C 0.096 0.00162 0.0901 0.01295 0.07691 0.01734 C 0.06857 0.02497 0.05104 0.02983 0.04062 0.03284 C 0.03298 0.03769 0.01597 0.04047 0.01597 0.04047 C -0.00139 0.03977 -0.01875 0.04024 -0.03612 0.03862 C -0.04358 0.03792 -0.05243 0.03237 -0.05938 0.0289 C -0.08195 0.01757 -0.11615 -0.01295 -0.12466 -0.04441 C -0.12344 -0.06661 -0.125 -0.07285 -0.11441 -0.08696 C -0.11164 -0.09829 -0.10556 -0.10107 -0.09844 -0.10824 C -0.0915 -0.11517 -0.08438 -0.11656 -0.07674 -0.12165 C -0.05973 -0.13321 -0.04202 -0.13506 -0.02309 -0.13715 C -0.00035 -0.13645 0.02222 -0.13645 0.04496 -0.13529 C 0.05659 -0.1346 0.06562 -0.12327 0.07691 -0.1198 C 0.08784 -0.1124 0.09913 -0.10592 0.11024 -0.09852 C 0.11909 -0.09274 0.12569 -0.08465 0.13489 -0.07933 C 0.13784 -0.0754 0.14062 -0.07147 0.14357 -0.06753 C 0.14496 -0.06568 0.14791 -0.06175 0.14791 -0.06175 C 0.14947 -0.05088 0.15295 -0.03446 0.15798 -0.02521 C 0.16805 -0.00625 0.15694 -0.03377 0.16527 -0.01157 C 0.16423 -0.00648 0.16458 -0.0007 0.16232 0.0037 C 0.16093 0.00647 0.15746 0.00601 0.1552 0.00763 C 0.1467 0.01341 0.14149 0.0185 0.13194 0.02127 C 0.12187 0.02914 0.11319 0.03399 0.10156 0.03654 C 0.07204 0.04995 0.03402 0.05388 0.00295 0.05781 C -0.01493 0.05712 -0.03282 0.05781 -0.0507 0.05596 C -0.05747 0.05527 -0.06754 0.03931 -0.07535 0.03654 C -0.07865 0.0333 -0.08247 0.03099 -0.08542 0.02705 C -0.09618 0.01272 -0.08386 0.02405 -0.0941 0.01549 C -0.0974 -0.00093 -0.09827 -0.0192 -0.09271 -0.03492 " pathEditMode="relative" ptsTypes="ffffffffffffffffffffffffffffffffffffffffffffffffffffffffffffffffffffffff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7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0" grpId="1"/>
      <p:bldP spid="57" grpId="0"/>
      <p:bldP spid="57" grpId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286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Кинетика флотации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 rot="4456063">
            <a:off x="1207294" y="1258094"/>
            <a:ext cx="5534025" cy="4621213"/>
          </a:xfrm>
          <a:custGeom>
            <a:avLst/>
            <a:gdLst>
              <a:gd name="connsiteX0" fmla="*/ 0 w 6480313"/>
              <a:gd name="connsiteY0" fmla="*/ 4757530 h 4757530"/>
              <a:gd name="connsiteX1" fmla="*/ 371061 w 6480313"/>
              <a:gd name="connsiteY1" fmla="*/ 3379304 h 4757530"/>
              <a:gd name="connsiteX2" fmla="*/ 848140 w 6480313"/>
              <a:gd name="connsiteY2" fmla="*/ 2067339 h 4757530"/>
              <a:gd name="connsiteX3" fmla="*/ 1431235 w 6480313"/>
              <a:gd name="connsiteY3" fmla="*/ 1099930 h 4757530"/>
              <a:gd name="connsiteX4" fmla="*/ 2345635 w 6480313"/>
              <a:gd name="connsiteY4" fmla="*/ 516835 h 4757530"/>
              <a:gd name="connsiteX5" fmla="*/ 3419061 w 6480313"/>
              <a:gd name="connsiteY5" fmla="*/ 172278 h 4757530"/>
              <a:gd name="connsiteX6" fmla="*/ 5155096 w 6480313"/>
              <a:gd name="connsiteY6" fmla="*/ 39756 h 4757530"/>
              <a:gd name="connsiteX7" fmla="*/ 6480313 w 6480313"/>
              <a:gd name="connsiteY7" fmla="*/ 0 h 475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313" h="4757530">
                <a:moveTo>
                  <a:pt x="0" y="4757530"/>
                </a:moveTo>
                <a:cubicBezTo>
                  <a:pt x="114852" y="4292599"/>
                  <a:pt x="229704" y="3827669"/>
                  <a:pt x="371061" y="3379304"/>
                </a:cubicBezTo>
                <a:cubicBezTo>
                  <a:pt x="512418" y="2930939"/>
                  <a:pt x="671444" y="2447235"/>
                  <a:pt x="848140" y="2067339"/>
                </a:cubicBezTo>
                <a:cubicBezTo>
                  <a:pt x="1024836" y="1687443"/>
                  <a:pt x="1181653" y="1358347"/>
                  <a:pt x="1431235" y="1099930"/>
                </a:cubicBezTo>
                <a:cubicBezTo>
                  <a:pt x="1680817" y="841513"/>
                  <a:pt x="2014331" y="671444"/>
                  <a:pt x="2345635" y="516835"/>
                </a:cubicBezTo>
                <a:cubicBezTo>
                  <a:pt x="2676939" y="362226"/>
                  <a:pt x="2950818" y="251791"/>
                  <a:pt x="3419061" y="172278"/>
                </a:cubicBezTo>
                <a:cubicBezTo>
                  <a:pt x="3887304" y="92765"/>
                  <a:pt x="4644887" y="68469"/>
                  <a:pt x="5155096" y="39756"/>
                </a:cubicBezTo>
                <a:cubicBezTo>
                  <a:pt x="5665305" y="11043"/>
                  <a:pt x="6072809" y="5521"/>
                  <a:pt x="6480313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 bwMode="auto">
          <a:xfrm>
            <a:off x="1000125" y="1143000"/>
            <a:ext cx="6480175" cy="4757738"/>
          </a:xfrm>
          <a:custGeom>
            <a:avLst/>
            <a:gdLst>
              <a:gd name="connsiteX0" fmla="*/ 0 w 6480313"/>
              <a:gd name="connsiteY0" fmla="*/ 4757530 h 4757530"/>
              <a:gd name="connsiteX1" fmla="*/ 371061 w 6480313"/>
              <a:gd name="connsiteY1" fmla="*/ 3379304 h 4757530"/>
              <a:gd name="connsiteX2" fmla="*/ 848140 w 6480313"/>
              <a:gd name="connsiteY2" fmla="*/ 2067339 h 4757530"/>
              <a:gd name="connsiteX3" fmla="*/ 1431235 w 6480313"/>
              <a:gd name="connsiteY3" fmla="*/ 1099930 h 4757530"/>
              <a:gd name="connsiteX4" fmla="*/ 2345635 w 6480313"/>
              <a:gd name="connsiteY4" fmla="*/ 516835 h 4757530"/>
              <a:gd name="connsiteX5" fmla="*/ 3419061 w 6480313"/>
              <a:gd name="connsiteY5" fmla="*/ 172278 h 4757530"/>
              <a:gd name="connsiteX6" fmla="*/ 5155096 w 6480313"/>
              <a:gd name="connsiteY6" fmla="*/ 39756 h 4757530"/>
              <a:gd name="connsiteX7" fmla="*/ 6480313 w 6480313"/>
              <a:gd name="connsiteY7" fmla="*/ 0 h 475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313" h="4757530">
                <a:moveTo>
                  <a:pt x="0" y="4757530"/>
                </a:moveTo>
                <a:cubicBezTo>
                  <a:pt x="114852" y="4292599"/>
                  <a:pt x="229704" y="3827669"/>
                  <a:pt x="371061" y="3379304"/>
                </a:cubicBezTo>
                <a:cubicBezTo>
                  <a:pt x="512418" y="2930939"/>
                  <a:pt x="671444" y="2447235"/>
                  <a:pt x="848140" y="2067339"/>
                </a:cubicBezTo>
                <a:cubicBezTo>
                  <a:pt x="1024836" y="1687443"/>
                  <a:pt x="1181653" y="1358347"/>
                  <a:pt x="1431235" y="1099930"/>
                </a:cubicBezTo>
                <a:cubicBezTo>
                  <a:pt x="1680817" y="841513"/>
                  <a:pt x="2014331" y="671444"/>
                  <a:pt x="2345635" y="516835"/>
                </a:cubicBezTo>
                <a:cubicBezTo>
                  <a:pt x="2676939" y="362226"/>
                  <a:pt x="2950818" y="251791"/>
                  <a:pt x="3419061" y="172278"/>
                </a:cubicBezTo>
                <a:cubicBezTo>
                  <a:pt x="3887304" y="92765"/>
                  <a:pt x="4644887" y="68469"/>
                  <a:pt x="5155096" y="39756"/>
                </a:cubicBezTo>
                <a:cubicBezTo>
                  <a:pt x="5665305" y="11043"/>
                  <a:pt x="6072809" y="5521"/>
                  <a:pt x="6480313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7493000" y="1316038"/>
          <a:ext cx="388938" cy="531812"/>
        </p:xfrm>
        <a:graphic>
          <a:graphicData uri="http://schemas.openxmlformats.org/presentationml/2006/ole">
            <p:oleObj spid="_x0000_s35842" name="Формула" r:id="rId3" imgW="126720" imgH="164880" progId="Equation.3">
              <p:embed/>
            </p:oleObj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7429500" y="4786313"/>
          <a:ext cx="427038" cy="777875"/>
        </p:xfrm>
        <a:graphic>
          <a:graphicData uri="http://schemas.openxmlformats.org/presentationml/2006/ole">
            <p:oleObj spid="_x0000_s35843" name="Формула" r:id="rId4" imgW="139680" imgH="241200" progId="Equation.3">
              <p:embed/>
            </p:oleObj>
          </a:graphicData>
        </a:graphic>
      </p:graphicFrame>
      <p:cxnSp>
        <p:nvCxnSpPr>
          <p:cNvPr id="3" name="Прямая со стрелкой 2"/>
          <p:cNvCxnSpPr>
            <a:stCxn id="13" idx="0"/>
          </p:cNvCxnSpPr>
          <p:nvPr/>
        </p:nvCxnSpPr>
        <p:spPr bwMode="auto">
          <a:xfrm flipH="1" flipV="1">
            <a:off x="979488" y="360363"/>
            <a:ext cx="20637" cy="5540375"/>
          </a:xfrm>
          <a:prstGeom prst="straightConnector1">
            <a:avLst/>
          </a:prstGeom>
          <a:ln w="4445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13" idx="0"/>
          </p:cNvCxnSpPr>
          <p:nvPr/>
        </p:nvCxnSpPr>
        <p:spPr bwMode="auto">
          <a:xfrm flipV="1">
            <a:off x="1000125" y="5861050"/>
            <a:ext cx="7265988" cy="39688"/>
          </a:xfrm>
          <a:prstGeom prst="straightConnector1">
            <a:avLst/>
          </a:prstGeom>
          <a:ln w="4445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037" name="Object 2"/>
          <p:cNvGraphicFramePr>
            <a:graphicFrameLocks noChangeAspect="1"/>
          </p:cNvGraphicFramePr>
          <p:nvPr/>
        </p:nvGraphicFramePr>
        <p:xfrm>
          <a:off x="1439863" y="387350"/>
          <a:ext cx="1125537" cy="777875"/>
        </p:xfrm>
        <a:graphic>
          <a:graphicData uri="http://schemas.openxmlformats.org/presentationml/2006/ole">
            <p:oleObj spid="_x0000_s35844" name="Формула" r:id="rId5" imgW="368280" imgH="241200" progId="Equation.3">
              <p:embed/>
            </p:oleObj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19050" y="449263"/>
          <a:ext cx="1087438" cy="736600"/>
        </p:xfrm>
        <a:graphic>
          <a:graphicData uri="http://schemas.openxmlformats.org/presentationml/2006/ole">
            <p:oleObj spid="_x0000_s35845" name="Формула" r:id="rId6" imgW="355320" imgH="228600" progId="Equation.3">
              <p:embed/>
            </p:oleObj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7469188" y="6140450"/>
          <a:ext cx="1633537" cy="655638"/>
        </p:xfrm>
        <a:graphic>
          <a:graphicData uri="http://schemas.openxmlformats.org/presentationml/2006/ole">
            <p:oleObj spid="_x0000_s35846" name="Формула" r:id="rId7" imgW="5331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357188"/>
            <a:ext cx="8929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Оптимальное время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флотации: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285875"/>
            <a:ext cx="8929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легко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руд: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5-15 мин;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786063"/>
            <a:ext cx="8929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средне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руд: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15-25 мин;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4286250"/>
            <a:ext cx="8929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трудно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руд: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25 мин;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5534025"/>
            <a:ext cx="8929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операциях перечистки: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более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10-15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642938"/>
            <a:ext cx="9144000" cy="5700712"/>
            <a:chOff x="0" y="642918"/>
            <a:chExt cx="9144000" cy="5700923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/>
          </p:nvGraphicFramePr>
          <p:xfrm>
            <a:off x="1643042" y="2143152"/>
            <a:ext cx="4875506" cy="2286016"/>
          </p:xfrm>
          <a:graphic>
            <a:graphicData uri="http://schemas.openxmlformats.org/presentationml/2006/ole">
              <p:oleObj spid="_x0000_s311298" name="Формула" r:id="rId3" imgW="1143000" imgH="507960" progId="Equation.3">
                <p:embed/>
              </p:oleObj>
            </a:graphicData>
          </a:graphic>
        </p:graphicFrame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0" y="642918"/>
              <a:ext cx="9144000" cy="1200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 предельном извлечении </a:t>
              </a:r>
            </a:p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близком к  1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1000125" y="4572125"/>
              <a:ext cx="500063" cy="64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6" name="Object 6"/>
            <p:cNvGraphicFramePr>
              <a:graphicFrameLocks noChangeAspect="1"/>
            </p:cNvGraphicFramePr>
            <p:nvPr/>
          </p:nvGraphicFramePr>
          <p:xfrm>
            <a:off x="214282" y="4286256"/>
            <a:ext cx="649288" cy="971550"/>
          </p:xfrm>
          <a:graphic>
            <a:graphicData uri="http://schemas.openxmlformats.org/presentationml/2006/ole">
              <p:oleObj spid="_x0000_s311299" name="Формула" r:id="rId4" imgW="152280" imgH="215640" progId="Equation.3">
                <p:embed/>
              </p:oleObj>
            </a:graphicData>
          </a:graphic>
        </p:graphicFrame>
        <p:graphicFrame>
          <p:nvGraphicFramePr>
            <p:cNvPr id="7" name="Object 4"/>
            <p:cNvGraphicFramePr>
              <a:graphicFrameLocks noChangeAspect="1"/>
            </p:cNvGraphicFramePr>
            <p:nvPr/>
          </p:nvGraphicFramePr>
          <p:xfrm>
            <a:off x="1428728" y="4500570"/>
            <a:ext cx="757237" cy="914400"/>
          </p:xfrm>
          <a:graphic>
            <a:graphicData uri="http://schemas.openxmlformats.org/presentationml/2006/ole">
              <p:oleObj spid="_x0000_s311300" name="Формула" r:id="rId5" imgW="177480" imgH="203040" progId="Equation.3">
                <p:embed/>
              </p:oleObj>
            </a:graphicData>
          </a:graphic>
        </p:graphicFrame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2214563" y="4500686"/>
              <a:ext cx="6929437" cy="646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постоянные параметры, 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0" y="5143647"/>
              <a:ext cx="9144000" cy="1200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зависящие от свойств материала и 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условий 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флотации.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0" y="1340768"/>
            <a:ext cx="9001125" cy="4129087"/>
            <a:chOff x="0" y="571455"/>
            <a:chExt cx="9144000" cy="4129571"/>
          </a:xfrm>
        </p:grpSpPr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0" y="642900"/>
              <a:ext cx="9144000" cy="646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Подставляя начальные условия 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44037" name="Object 5"/>
            <p:cNvGraphicFramePr>
              <a:graphicFrameLocks noChangeAspect="1"/>
            </p:cNvGraphicFramePr>
            <p:nvPr/>
          </p:nvGraphicFramePr>
          <p:xfrm>
            <a:off x="7765166" y="571455"/>
            <a:ext cx="1320800" cy="655637"/>
          </p:xfrm>
          <a:graphic>
            <a:graphicData uri="http://schemas.openxmlformats.org/presentationml/2006/ole">
              <p:oleObj spid="_x0000_s36866" name="Формула" r:id="rId3" imgW="431640" imgH="203040" progId="Equation.3">
                <p:embed/>
              </p:oleObj>
            </a:graphicData>
          </a:graphic>
        </p:graphicFrame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0" y="1285914"/>
              <a:ext cx="2357765" cy="64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получим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733524" y="1714291"/>
            <a:ext cx="1941689" cy="1638492"/>
          </p:xfrm>
          <a:graphic>
            <a:graphicData uri="http://schemas.openxmlformats.org/presentationml/2006/ole">
              <p:oleObj spid="_x0000_s36867" name="Формула" r:id="rId4" imgW="634680" imgH="507960" progId="Equation.3">
                <p:embed/>
              </p:oleObj>
            </a:graphicData>
          </a:graphic>
        </p:graphicFrame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214489" y="3429290"/>
              <a:ext cx="1070832" cy="64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где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14" name="Object 3"/>
            <p:cNvGraphicFramePr>
              <a:graphicFrameLocks noChangeAspect="1"/>
            </p:cNvGraphicFramePr>
            <p:nvPr/>
          </p:nvGraphicFramePr>
          <p:xfrm>
            <a:off x="1142976" y="3429000"/>
            <a:ext cx="466725" cy="696912"/>
          </p:xfrm>
          <a:graphic>
            <a:graphicData uri="http://schemas.openxmlformats.org/presentationml/2006/ole">
              <p:oleObj spid="_x0000_s36868" name="Формула" r:id="rId5" imgW="152280" imgH="215640" progId="Equation.3">
                <p:embed/>
              </p:oleObj>
            </a:graphicData>
          </a:graphic>
        </p:graphicFrame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1714299" y="3500735"/>
              <a:ext cx="7357130" cy="1200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скорость флотации в начальный 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момент 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времени.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7"/>
          <p:cNvGrpSpPr>
            <a:grpSpLocks/>
          </p:cNvGrpSpPr>
          <p:nvPr/>
        </p:nvGrpSpPr>
        <p:grpSpPr bwMode="auto">
          <a:xfrm>
            <a:off x="0" y="2286000"/>
            <a:ext cx="9144000" cy="3200400"/>
            <a:chOff x="0" y="2286004"/>
            <a:chExt cx="9144000" cy="3200581"/>
          </a:xfrm>
        </p:grpSpPr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0" y="2286004"/>
              <a:ext cx="9144000" cy="1754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Скорость флотации тем больше, чем больше масса </a:t>
              </a:r>
              <a:r>
                <a:rPr lang="ru-RU" sz="36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флотируемого</a:t>
              </a: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36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матери-ала</a:t>
              </a: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и лучше </a:t>
              </a:r>
              <a:r>
                <a:rPr lang="ru-RU" sz="3600" b="1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флотируемость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зерен.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0" y="4286367"/>
              <a:ext cx="9144000" cy="1200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Флотируемость</a:t>
              </a: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зерен по ходу 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процесса  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уменьшается.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0" y="270892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6000" b="1" i="1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съема пены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Группа 11"/>
          <p:cNvGrpSpPr>
            <a:grpSpLocks/>
          </p:cNvGrpSpPr>
          <p:nvPr/>
        </p:nvGrpSpPr>
        <p:grpSpPr bwMode="auto">
          <a:xfrm>
            <a:off x="179388" y="188913"/>
            <a:ext cx="8964612" cy="6669087"/>
            <a:chOff x="179512" y="188640"/>
            <a:chExt cx="8964488" cy="6669360"/>
          </a:xfrm>
        </p:grpSpPr>
        <p:graphicFrame>
          <p:nvGraphicFramePr>
            <p:cNvPr id="5122" name="Object 2"/>
            <p:cNvGraphicFramePr>
              <a:graphicFrameLocks noChangeAspect="1"/>
            </p:cNvGraphicFramePr>
            <p:nvPr/>
          </p:nvGraphicFramePr>
          <p:xfrm>
            <a:off x="2051720" y="188640"/>
            <a:ext cx="4071966" cy="1427542"/>
          </p:xfrm>
          <a:graphic>
            <a:graphicData uri="http://schemas.openxmlformats.org/presentationml/2006/ole">
              <p:oleObj spid="_x0000_s5122" name="Формула" r:id="rId3" imgW="1688760" imgH="558720" progId="Equation.3">
                <p:embed/>
              </p:oleObj>
            </a:graphicData>
          </a:graphic>
        </p:graphicFrame>
        <p:graphicFrame>
          <p:nvGraphicFramePr>
            <p:cNvPr id="5123" name="Object 3"/>
            <p:cNvGraphicFramePr>
              <a:graphicFrameLocks noChangeAspect="1"/>
            </p:cNvGraphicFramePr>
            <p:nvPr/>
          </p:nvGraphicFramePr>
          <p:xfrm>
            <a:off x="467544" y="1412776"/>
            <a:ext cx="1185863" cy="573088"/>
          </p:xfrm>
          <a:graphic>
            <a:graphicData uri="http://schemas.openxmlformats.org/presentationml/2006/ole">
              <p:oleObj spid="_x0000_s5123" name="Формула" r:id="rId4" imgW="444240" imgH="203040" progId="Equation.3">
                <p:embed/>
              </p:oleObj>
            </a:graphicData>
          </a:graphic>
        </p:graphicFrame>
        <p:sp>
          <p:nvSpPr>
            <p:cNvPr id="4" name="Прямоугольник 2"/>
            <p:cNvSpPr/>
            <p:nvPr/>
          </p:nvSpPr>
          <p:spPr bwMode="auto">
            <a:xfrm>
              <a:off x="1703491" y="1357088"/>
              <a:ext cx="7440509" cy="1311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FontTx/>
                <a:buChar char="-"/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полное смачивание (поверхность</a:t>
              </a:r>
            </a:p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гидрофильна</a:t>
              </a: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);</a:t>
              </a:r>
              <a:endParaRPr lang="ru-RU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5124" name="Object 4"/>
            <p:cNvGraphicFramePr>
              <a:graphicFrameLocks noChangeAspect="1"/>
            </p:cNvGraphicFramePr>
            <p:nvPr/>
          </p:nvGraphicFramePr>
          <p:xfrm>
            <a:off x="179512" y="2420888"/>
            <a:ext cx="2408238" cy="788988"/>
          </p:xfrm>
          <a:graphic>
            <a:graphicData uri="http://schemas.openxmlformats.org/presentationml/2006/ole">
              <p:oleObj spid="_x0000_s5124" name="Формула" r:id="rId5" imgW="901440" imgH="279360" progId="Equation.3">
                <p:embed/>
              </p:oleObj>
            </a:graphicData>
          </a:graphic>
        </p:graphicFrame>
        <p:sp>
          <p:nvSpPr>
            <p:cNvPr id="6" name="Прямоугольник 2"/>
            <p:cNvSpPr/>
            <p:nvPr/>
          </p:nvSpPr>
          <p:spPr bwMode="auto">
            <a:xfrm>
              <a:off x="2411506" y="2500135"/>
              <a:ext cx="6732494" cy="175425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неполное смачивание (</a:t>
              </a:r>
              <a:r>
                <a:rPr lang="ru-RU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по-верхность</a:t>
              </a: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скорее </a:t>
              </a:r>
              <a:r>
                <a:rPr lang="ru-RU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гидрофиль-ная</a:t>
              </a: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 чем гидрофобная</a:t>
              </a: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);</a:t>
              </a:r>
              <a:endParaRPr lang="ru-RU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5125" name="Object 5"/>
            <p:cNvGraphicFramePr>
              <a:graphicFrameLocks noChangeAspect="1"/>
            </p:cNvGraphicFramePr>
            <p:nvPr/>
          </p:nvGraphicFramePr>
          <p:xfrm>
            <a:off x="179512" y="3933056"/>
            <a:ext cx="1628775" cy="788988"/>
          </p:xfrm>
          <a:graphic>
            <a:graphicData uri="http://schemas.openxmlformats.org/presentationml/2006/ole">
              <p:oleObj spid="_x0000_s5125" name="Формула" r:id="rId6" imgW="609480" imgH="279360" progId="Equation.3">
                <p:embed/>
              </p:oleObj>
            </a:graphicData>
          </a:graphic>
        </p:graphicFrame>
        <p:sp>
          <p:nvSpPr>
            <p:cNvPr id="9" name="Прямоугольник 2"/>
            <p:cNvSpPr/>
            <p:nvPr/>
          </p:nvSpPr>
          <p:spPr bwMode="auto">
            <a:xfrm>
              <a:off x="1643167" y="4000383"/>
              <a:ext cx="7500833" cy="17542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плохое смачивание (поверхность скорее гидрофобная, чем </a:t>
              </a:r>
              <a:r>
                <a:rPr lang="ru-RU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гидро-фильная</a:t>
              </a: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);</a:t>
              </a:r>
              <a:endParaRPr lang="ru-RU" sz="36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5126" name="Object 6"/>
            <p:cNvGraphicFramePr>
              <a:graphicFrameLocks noChangeAspect="1"/>
            </p:cNvGraphicFramePr>
            <p:nvPr/>
          </p:nvGraphicFramePr>
          <p:xfrm>
            <a:off x="467544" y="5517232"/>
            <a:ext cx="1831975" cy="788988"/>
          </p:xfrm>
          <a:graphic>
            <a:graphicData uri="http://schemas.openxmlformats.org/presentationml/2006/ole">
              <p:oleObj spid="_x0000_s5126" name="Формула" r:id="rId7" imgW="685800" imgH="279360" progId="Equation.3">
                <p:embed/>
              </p:oleObj>
            </a:graphicData>
          </a:graphic>
        </p:graphicFrame>
        <p:sp>
          <p:nvSpPr>
            <p:cNvPr id="11" name="Прямоугольник 2"/>
            <p:cNvSpPr/>
            <p:nvPr/>
          </p:nvSpPr>
          <p:spPr bwMode="auto">
            <a:xfrm>
              <a:off x="2357532" y="5546671"/>
              <a:ext cx="6368962" cy="1311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>
                <a:spcBef>
                  <a:spcPct val="20000"/>
                </a:spcBef>
                <a:buFontTx/>
                <a:buChar char="-"/>
                <a:defRPr/>
              </a:pPr>
              <a:r>
                <a:rPr lang="ru-RU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несмачивание</a:t>
              </a: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(поверхность</a:t>
              </a:r>
            </a:p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600" b="1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гидрофобна</a:t>
              </a:r>
              <a:r>
                <a:rPr lang="ru-RU" sz="3600" b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).</a:t>
              </a:r>
              <a:endParaRPr lang="ru-RU" sz="3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0" y="3786188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если снимать весь слой – повысится извлечение ПК в пенный продукт, а качество пенного продукта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понизится.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428875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если снимать верхний слой – повысится качество пенного продукта, понизится извлечение ПК в пенный продукт;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" name="Группа 36"/>
          <p:cNvGrpSpPr>
            <a:grpSpLocks/>
          </p:cNvGrpSpPr>
          <p:nvPr/>
        </p:nvGrpSpPr>
        <p:grpSpPr bwMode="auto">
          <a:xfrm>
            <a:off x="428625" y="508000"/>
            <a:ext cx="8483600" cy="6350000"/>
            <a:chOff x="500034" y="214290"/>
            <a:chExt cx="8483651" cy="6350039"/>
          </a:xfrm>
        </p:grpSpPr>
        <p:cxnSp>
          <p:nvCxnSpPr>
            <p:cNvPr id="27" name="Прямая со стрелкой 26"/>
            <p:cNvCxnSpPr/>
            <p:nvPr/>
          </p:nvCxnSpPr>
          <p:spPr>
            <a:xfrm flipH="1" flipV="1">
              <a:off x="2857486" y="285728"/>
              <a:ext cx="19050" cy="5538821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2857486" y="5786449"/>
              <a:ext cx="5429283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4037" name="Object 4"/>
            <p:cNvGraphicFramePr>
              <a:graphicFrameLocks noChangeAspect="1"/>
            </p:cNvGraphicFramePr>
            <p:nvPr/>
          </p:nvGraphicFramePr>
          <p:xfrm>
            <a:off x="7643834" y="214290"/>
            <a:ext cx="506412" cy="695325"/>
          </p:xfrm>
          <a:graphic>
            <a:graphicData uri="http://schemas.openxmlformats.org/presentationml/2006/ole">
              <p:oleObj spid="_x0000_s37890" name="Формула" r:id="rId3" imgW="164880" imgH="215640" progId="Equation.3">
                <p:embed/>
              </p:oleObj>
            </a:graphicData>
          </a:graphic>
        </p:graphicFrame>
        <p:graphicFrame>
          <p:nvGraphicFramePr>
            <p:cNvPr id="5" name="Object 5"/>
            <p:cNvGraphicFramePr>
              <a:graphicFrameLocks noChangeAspect="1"/>
            </p:cNvGraphicFramePr>
            <p:nvPr/>
          </p:nvGraphicFramePr>
          <p:xfrm>
            <a:off x="4071934" y="5143512"/>
            <a:ext cx="466725" cy="531813"/>
          </p:xfrm>
          <a:graphic>
            <a:graphicData uri="http://schemas.openxmlformats.org/presentationml/2006/ole">
              <p:oleObj spid="_x0000_s37891" name="Формула" r:id="rId4" imgW="152280" imgH="164880" progId="Equation.3">
                <p:embed/>
              </p:oleObj>
            </a:graphicData>
          </a:graphic>
        </p:graphicFrame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500034" y="4143377"/>
              <a:ext cx="2071700" cy="646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пульпа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500034" y="1357297"/>
              <a:ext cx="2071700" cy="646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пена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6" name="Object 10"/>
            <p:cNvGraphicFramePr>
              <a:graphicFrameLocks noChangeAspect="1"/>
            </p:cNvGraphicFramePr>
            <p:nvPr/>
          </p:nvGraphicFramePr>
          <p:xfrm>
            <a:off x="3929058" y="1357298"/>
            <a:ext cx="428625" cy="695325"/>
          </p:xfrm>
          <a:graphic>
            <a:graphicData uri="http://schemas.openxmlformats.org/presentationml/2006/ole">
              <p:oleObj spid="_x0000_s37892" name="Формула" r:id="rId5" imgW="139680" imgH="215640" progId="Equation.3">
                <p:embed/>
              </p:oleObj>
            </a:graphicData>
          </a:graphic>
        </p:graphicFrame>
        <p:graphicFrame>
          <p:nvGraphicFramePr>
            <p:cNvPr id="7" name="Object 7"/>
            <p:cNvGraphicFramePr>
              <a:graphicFrameLocks noChangeAspect="1"/>
            </p:cNvGraphicFramePr>
            <p:nvPr/>
          </p:nvGraphicFramePr>
          <p:xfrm>
            <a:off x="5429256" y="1571612"/>
            <a:ext cx="428625" cy="531812"/>
          </p:xfrm>
          <a:graphic>
            <a:graphicData uri="http://schemas.openxmlformats.org/presentationml/2006/ole">
              <p:oleObj spid="_x0000_s37893" name="Формула" r:id="rId6" imgW="139680" imgH="164880" progId="Equation.3">
                <p:embed/>
              </p:oleObj>
            </a:graphicData>
          </a:graphic>
        </p:graphicFrame>
        <p:cxnSp>
          <p:nvCxnSpPr>
            <p:cNvPr id="35" name="Прямая со стрелкой 34"/>
            <p:cNvCxnSpPr/>
            <p:nvPr/>
          </p:nvCxnSpPr>
          <p:spPr>
            <a:xfrm rot="5400000" flipH="1" flipV="1">
              <a:off x="2133582" y="3957638"/>
              <a:ext cx="3681435" cy="52388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 rot="10800000" flipV="1">
              <a:off x="5786441" y="857232"/>
              <a:ext cx="1785949" cy="1285883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2"/>
            <p:cNvGraphicFramePr>
              <a:graphicFrameLocks noChangeAspect="1"/>
            </p:cNvGraphicFramePr>
            <p:nvPr/>
          </p:nvGraphicFramePr>
          <p:xfrm>
            <a:off x="7858148" y="5786454"/>
            <a:ext cx="1125537" cy="777875"/>
          </p:xfrm>
          <a:graphic>
            <a:graphicData uri="http://schemas.openxmlformats.org/presentationml/2006/ole">
              <p:oleObj spid="_x0000_s37894" name="Формула" r:id="rId7" imgW="368280" imgH="241200" progId="Equation.3">
                <p:embed/>
              </p:oleObj>
            </a:graphicData>
          </a:graphic>
        </p:graphicFrame>
        <p:cxnSp>
          <p:nvCxnSpPr>
            <p:cNvPr id="38" name="Прямая со стрелкой 37"/>
            <p:cNvCxnSpPr/>
            <p:nvPr/>
          </p:nvCxnSpPr>
          <p:spPr>
            <a:xfrm rot="10800000">
              <a:off x="4000493" y="2143115"/>
              <a:ext cx="1785948" cy="1587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 rot="10800000">
              <a:off x="2928924" y="2143115"/>
              <a:ext cx="5429283" cy="71437"/>
            </a:xfrm>
            <a:prstGeom prst="straightConnector1">
              <a:avLst/>
            </a:prstGeom>
            <a:ln w="444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2214546" y="285728"/>
            <a:ext cx="465137" cy="695325"/>
          </p:xfrm>
          <a:graphic>
            <a:graphicData uri="http://schemas.openxmlformats.org/presentationml/2006/ole">
              <p:oleObj spid="_x0000_s37895" name="Формула" r:id="rId8" imgW="152280" imgH="215640" progId="Equation.3">
                <p:embed/>
              </p:oleObj>
            </a:graphicData>
          </a:graphic>
        </p:graphicFrame>
      </p:grpSp>
      <p:grpSp>
        <p:nvGrpSpPr>
          <p:cNvPr id="4" name="Группа 21"/>
          <p:cNvGrpSpPr>
            <a:grpSpLocks/>
          </p:cNvGrpSpPr>
          <p:nvPr/>
        </p:nvGrpSpPr>
        <p:grpSpPr bwMode="auto">
          <a:xfrm>
            <a:off x="0" y="1143000"/>
            <a:ext cx="9144000" cy="3968750"/>
            <a:chOff x="0" y="1142984"/>
            <a:chExt cx="9144000" cy="3968904"/>
          </a:xfrm>
        </p:grpSpPr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0" y="1142984"/>
              <a:ext cx="9144000" cy="175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 перечистках флотацию проводят по –</a:t>
              </a:r>
            </a:p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режиму  «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».    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0" y="3357633"/>
              <a:ext cx="9144000" cy="1754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 операциях основной и контрольных - </a:t>
              </a:r>
            </a:p>
            <a:p>
              <a:pPr algn="ctr">
                <a:defRPr/>
              </a:pPr>
              <a:r>
                <a:rPr lang="ru-RU" sz="3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 режиму  «</a:t>
              </a:r>
              <a:r>
                <a:rPr lang="ru-RU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</a:t>
              </a:r>
              <a:r>
                <a:rPr lang="ru-RU" sz="3600" b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».    </a:t>
              </a:r>
              <a:endPara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Следовательно: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500" y="1071563"/>
            <a:ext cx="5715000" cy="857250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857500" y="1071563"/>
            <a:ext cx="5715000" cy="1357312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9778E-7 L 0 -0.2428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3" grpId="0"/>
      <p:bldP spid="3" grpId="1"/>
      <p:bldP spid="3" grpId="2"/>
      <p:bldP spid="2" grpId="0"/>
      <p:bldP spid="2" grpId="1"/>
      <p:bldP spid="25" grpId="0" animBg="1"/>
      <p:bldP spid="25" grpId="1" animBg="1"/>
      <p:bldP spid="42" grpId="0" animBg="1"/>
      <p:bldP spid="42" grpId="1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0" y="270892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Температура пульпы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Активность некоторых реагентов  изменяется с 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изменением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температуры.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928938"/>
            <a:ext cx="9286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с повышением температуры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улучша-ется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процесс диспергирования трудно-растворимых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собирателей;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4786313"/>
            <a:ext cx="9144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с понижением температуры теряют активность </a:t>
            </a:r>
            <a:r>
              <a:rPr lang="ru-RU" sz="36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оксигидрильные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собира-тели.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143125"/>
            <a:ext cx="3214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Например: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0" y="270892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Флотационные схемы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892175" y="1179513"/>
            <a:ext cx="7194550" cy="3963987"/>
            <a:chOff x="892165" y="1179515"/>
            <a:chExt cx="7194550" cy="3963997"/>
          </a:xfrm>
        </p:grpSpPr>
        <p:sp>
          <p:nvSpPr>
            <p:cNvPr id="26659" name="Text Box 35"/>
            <p:cNvSpPr txBox="1">
              <a:spLocks noChangeArrowheads="1"/>
            </p:cNvSpPr>
            <p:nvPr/>
          </p:nvSpPr>
          <p:spPr bwMode="auto">
            <a:xfrm>
              <a:off x="2643178" y="2357443"/>
              <a:ext cx="1857375" cy="347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Перечистка </a:t>
              </a:r>
              <a:r>
                <a:rPr lang="en-US" sz="2000" dirty="0">
                  <a:latin typeface="+mn-lt"/>
                </a:rPr>
                <a:t>I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26669" name="Text Box 45"/>
            <p:cNvSpPr txBox="1">
              <a:spLocks noChangeArrowheads="1"/>
            </p:cNvSpPr>
            <p:nvPr/>
          </p:nvSpPr>
          <p:spPr bwMode="auto">
            <a:xfrm>
              <a:off x="892165" y="4613286"/>
              <a:ext cx="1965325" cy="530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en-US" sz="2000" dirty="0" err="1">
                  <a:latin typeface="+mn-lt"/>
                </a:rPr>
                <a:t>Концентрат</a:t>
              </a:r>
              <a:r>
                <a:rPr lang="en-US" sz="2000" dirty="0">
                  <a:latin typeface="Times New Roman" pitchFamily="18" charset="0"/>
                </a:rPr>
                <a:t> </a:t>
              </a:r>
              <a:endParaRPr lang="ru-RU" sz="2400" dirty="0">
                <a:latin typeface="Arial" pitchFamily="34" charset="0"/>
              </a:endParaRPr>
            </a:p>
          </p:txBody>
        </p:sp>
        <p:sp>
          <p:nvSpPr>
            <p:cNvPr id="26673" name="Text Box 49"/>
            <p:cNvSpPr txBox="1">
              <a:spLocks noChangeArrowheads="1"/>
            </p:cNvSpPr>
            <p:nvPr/>
          </p:nvSpPr>
          <p:spPr bwMode="auto">
            <a:xfrm>
              <a:off x="6718290" y="3998922"/>
              <a:ext cx="1368425" cy="377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dirty="0">
                  <a:latin typeface="+mn-lt"/>
                </a:rPr>
                <a:t>Отходы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28008" name="Line 50"/>
            <p:cNvSpPr>
              <a:spLocks noChangeShapeType="1"/>
            </p:cNvSpPr>
            <p:nvPr/>
          </p:nvSpPr>
          <p:spPr bwMode="auto">
            <a:xfrm>
              <a:off x="4597390" y="2863853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9" name="Line 51"/>
            <p:cNvSpPr>
              <a:spLocks noChangeShapeType="1"/>
            </p:cNvSpPr>
            <p:nvPr/>
          </p:nvSpPr>
          <p:spPr bwMode="auto">
            <a:xfrm>
              <a:off x="5121265" y="2863853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0" name="Line 52"/>
            <p:cNvSpPr>
              <a:spLocks noChangeShapeType="1"/>
            </p:cNvSpPr>
            <p:nvPr/>
          </p:nvSpPr>
          <p:spPr bwMode="auto">
            <a:xfrm>
              <a:off x="1612890" y="4049715"/>
              <a:ext cx="200183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1" name="Rectangle 53"/>
            <p:cNvSpPr>
              <a:spLocks noChangeArrowheads="1"/>
            </p:cNvSpPr>
            <p:nvPr/>
          </p:nvSpPr>
          <p:spPr bwMode="auto">
            <a:xfrm>
              <a:off x="2528878" y="2705103"/>
              <a:ext cx="2068512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2" name="Line 54"/>
            <p:cNvSpPr>
              <a:spLocks noChangeShapeType="1"/>
            </p:cNvSpPr>
            <p:nvPr/>
          </p:nvSpPr>
          <p:spPr bwMode="auto">
            <a:xfrm>
              <a:off x="2528878" y="2863853"/>
              <a:ext cx="0" cy="43973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9" name="Text Box 55"/>
            <p:cNvSpPr txBox="1">
              <a:spLocks noChangeArrowheads="1"/>
            </p:cNvSpPr>
            <p:nvPr/>
          </p:nvSpPr>
          <p:spPr bwMode="auto">
            <a:xfrm>
              <a:off x="1571615" y="3214695"/>
              <a:ext cx="2143125" cy="407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Перечистка </a:t>
              </a:r>
              <a:r>
                <a:rPr lang="en-US" sz="2000" dirty="0">
                  <a:latin typeface="+mn-lt"/>
                </a:rPr>
                <a:t>II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28014" name="Rectangle 56"/>
            <p:cNvSpPr>
              <a:spLocks noChangeArrowheads="1"/>
            </p:cNvSpPr>
            <p:nvPr/>
          </p:nvSpPr>
          <p:spPr bwMode="auto">
            <a:xfrm>
              <a:off x="1547803" y="3622678"/>
              <a:ext cx="2066925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5" name="Line 57"/>
            <p:cNvSpPr>
              <a:spLocks noChangeShapeType="1"/>
            </p:cNvSpPr>
            <p:nvPr/>
          </p:nvSpPr>
          <p:spPr bwMode="auto">
            <a:xfrm>
              <a:off x="1547803" y="3781428"/>
              <a:ext cx="0" cy="8318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6" name="Line 58"/>
            <p:cNvSpPr>
              <a:spLocks noChangeShapeType="1"/>
            </p:cNvSpPr>
            <p:nvPr/>
          </p:nvSpPr>
          <p:spPr bwMode="auto">
            <a:xfrm>
              <a:off x="3614728" y="3781428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17" name="Rectangle 59"/>
            <p:cNvSpPr>
              <a:spLocks noChangeArrowheads="1"/>
            </p:cNvSpPr>
            <p:nvPr/>
          </p:nvSpPr>
          <p:spPr bwMode="auto">
            <a:xfrm>
              <a:off x="5121265" y="2705103"/>
              <a:ext cx="2066925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84" name="Text Box 60"/>
            <p:cNvSpPr txBox="1">
              <a:spLocks noChangeArrowheads="1"/>
            </p:cNvSpPr>
            <p:nvPr/>
          </p:nvSpPr>
          <p:spPr bwMode="auto">
            <a:xfrm>
              <a:off x="5286365" y="2357443"/>
              <a:ext cx="1755775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Контрольная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28019" name="Line 61"/>
            <p:cNvSpPr>
              <a:spLocks noChangeShapeType="1"/>
            </p:cNvSpPr>
            <p:nvPr/>
          </p:nvSpPr>
          <p:spPr bwMode="auto">
            <a:xfrm>
              <a:off x="7188190" y="2863853"/>
              <a:ext cx="0" cy="111283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0" name="Line 62"/>
            <p:cNvSpPr>
              <a:spLocks noChangeShapeType="1"/>
            </p:cNvSpPr>
            <p:nvPr/>
          </p:nvSpPr>
          <p:spPr bwMode="auto">
            <a:xfrm>
              <a:off x="4675178" y="1179515"/>
              <a:ext cx="0" cy="3873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1" name="Rectangle 63"/>
            <p:cNvSpPr>
              <a:spLocks noChangeArrowheads="1"/>
            </p:cNvSpPr>
            <p:nvPr/>
          </p:nvSpPr>
          <p:spPr bwMode="auto">
            <a:xfrm>
              <a:off x="3392478" y="1884365"/>
              <a:ext cx="2579687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88" name="Text Box 64"/>
            <p:cNvSpPr txBox="1">
              <a:spLocks noChangeArrowheads="1"/>
            </p:cNvSpPr>
            <p:nvPr/>
          </p:nvSpPr>
          <p:spPr bwMode="auto">
            <a:xfrm>
              <a:off x="3428990" y="1428753"/>
              <a:ext cx="2643188" cy="455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Основная флотация 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28023" name="Line 65"/>
            <p:cNvSpPr>
              <a:spLocks noChangeShapeType="1"/>
            </p:cNvSpPr>
            <p:nvPr/>
          </p:nvSpPr>
          <p:spPr bwMode="auto">
            <a:xfrm>
              <a:off x="3392478" y="2043115"/>
              <a:ext cx="0" cy="4413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4" name="Line 66"/>
            <p:cNvSpPr>
              <a:spLocks noChangeShapeType="1"/>
            </p:cNvSpPr>
            <p:nvPr/>
          </p:nvSpPr>
          <p:spPr bwMode="auto">
            <a:xfrm>
              <a:off x="5972165" y="2043115"/>
              <a:ext cx="0" cy="4413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5" name="Line 67"/>
            <p:cNvSpPr>
              <a:spLocks noChangeShapeType="1"/>
            </p:cNvSpPr>
            <p:nvPr/>
          </p:nvSpPr>
          <p:spPr bwMode="auto">
            <a:xfrm>
              <a:off x="4597390" y="3132140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6" name="Line 68"/>
            <p:cNvSpPr>
              <a:spLocks noChangeShapeType="1"/>
            </p:cNvSpPr>
            <p:nvPr/>
          </p:nvSpPr>
          <p:spPr bwMode="auto">
            <a:xfrm>
              <a:off x="4859328" y="3144840"/>
              <a:ext cx="0" cy="2698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7" name="Line 69"/>
            <p:cNvSpPr>
              <a:spLocks noChangeShapeType="1"/>
            </p:cNvSpPr>
            <p:nvPr/>
          </p:nvSpPr>
          <p:spPr bwMode="auto">
            <a:xfrm>
              <a:off x="4859328" y="3414715"/>
              <a:ext cx="221456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8" name="Freeform 70"/>
            <p:cNvSpPr>
              <a:spLocks/>
            </p:cNvSpPr>
            <p:nvPr/>
          </p:nvSpPr>
          <p:spPr bwMode="auto">
            <a:xfrm>
              <a:off x="7073890" y="3341690"/>
              <a:ext cx="195263" cy="73025"/>
            </a:xfrm>
            <a:custGeom>
              <a:avLst/>
              <a:gdLst>
                <a:gd name="T0" fmla="*/ 0 w 300"/>
                <a:gd name="T1" fmla="*/ 2147483647 h 120"/>
                <a:gd name="T2" fmla="*/ 2147483647 w 300"/>
                <a:gd name="T3" fmla="*/ 0 h 120"/>
                <a:gd name="T4" fmla="*/ 2147483647 w 300"/>
                <a:gd name="T5" fmla="*/ 2147483647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9" name="Line 71"/>
            <p:cNvSpPr>
              <a:spLocks noChangeShapeType="1"/>
            </p:cNvSpPr>
            <p:nvPr/>
          </p:nvSpPr>
          <p:spPr bwMode="auto">
            <a:xfrm>
              <a:off x="7269153" y="3414715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0" name="Line 72"/>
            <p:cNvSpPr>
              <a:spLocks noChangeShapeType="1"/>
            </p:cNvSpPr>
            <p:nvPr/>
          </p:nvSpPr>
          <p:spPr bwMode="auto">
            <a:xfrm flipV="1">
              <a:off x="7793028" y="1300165"/>
              <a:ext cx="0" cy="21145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1" name="Line 73"/>
            <p:cNvSpPr>
              <a:spLocks noChangeShapeType="1"/>
            </p:cNvSpPr>
            <p:nvPr/>
          </p:nvSpPr>
          <p:spPr bwMode="auto">
            <a:xfrm flipH="1">
              <a:off x="4675178" y="1300165"/>
              <a:ext cx="308451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2" name="Freeform 74"/>
            <p:cNvSpPr>
              <a:spLocks/>
            </p:cNvSpPr>
            <p:nvPr/>
          </p:nvSpPr>
          <p:spPr bwMode="auto">
            <a:xfrm>
              <a:off x="1416040" y="3976690"/>
              <a:ext cx="196850" cy="73025"/>
            </a:xfrm>
            <a:custGeom>
              <a:avLst/>
              <a:gdLst>
                <a:gd name="T0" fmla="*/ 0 w 300"/>
                <a:gd name="T1" fmla="*/ 2147483647 h 120"/>
                <a:gd name="T2" fmla="*/ 2147483647 w 300"/>
                <a:gd name="T3" fmla="*/ 0 h 120"/>
                <a:gd name="T4" fmla="*/ 2147483647 w 300"/>
                <a:gd name="T5" fmla="*/ 2147483647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3" name="Line 75"/>
            <p:cNvSpPr>
              <a:spLocks noChangeShapeType="1"/>
            </p:cNvSpPr>
            <p:nvPr/>
          </p:nvSpPr>
          <p:spPr bwMode="auto">
            <a:xfrm>
              <a:off x="892165" y="4049715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4" name="Line 76"/>
            <p:cNvSpPr>
              <a:spLocks noChangeShapeType="1"/>
            </p:cNvSpPr>
            <p:nvPr/>
          </p:nvSpPr>
          <p:spPr bwMode="auto">
            <a:xfrm flipV="1">
              <a:off x="892165" y="2239965"/>
              <a:ext cx="0" cy="18097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35" name="Line 77"/>
            <p:cNvSpPr>
              <a:spLocks noChangeShapeType="1"/>
            </p:cNvSpPr>
            <p:nvPr/>
          </p:nvSpPr>
          <p:spPr bwMode="auto">
            <a:xfrm>
              <a:off x="892165" y="2239965"/>
              <a:ext cx="2500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" name="Text Box 15"/>
          <p:cNvSpPr txBox="1">
            <a:spLocks noChangeArrowheads="1"/>
          </p:cNvSpPr>
          <p:nvPr/>
        </p:nvSpPr>
        <p:spPr bwMode="auto">
          <a:xfrm>
            <a:off x="0" y="2071688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флотации обычно включает</a:t>
            </a:r>
          </a:p>
          <a:p>
            <a:pPr algn="ctr">
              <a:buFontTx/>
              <a:buChar char="-"/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основную флотацию;</a:t>
            </a:r>
          </a:p>
          <a:p>
            <a:pPr algn="ctr">
              <a:buFontTx/>
              <a:buChar char="-"/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1, 2 или 3 перечистки;</a:t>
            </a:r>
          </a:p>
          <a:p>
            <a:pPr algn="ctr">
              <a:buFontTx/>
              <a:buChar char="-"/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или 2 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контрольных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операций.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Окончательные продукты флотации: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кондиционные концентраты и отвальные хвосты (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отходы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0" grpId="1"/>
      <p:bldP spid="81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07156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 перечисток и число контрольных зависят от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качества руды 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требований, предъявляемых </a:t>
            </a:r>
            <a:r>
              <a:rPr lang="ru-RU" sz="4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4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концентратам.</a:t>
            </a:r>
            <a:endParaRPr lang="fr-FR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85750" y="1214438"/>
            <a:ext cx="84296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включают большое число перечисток, если:</a:t>
            </a:r>
          </a:p>
          <a:p>
            <a:pPr algn="ctr">
              <a:buFontTx/>
              <a:buChar char="-"/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содержание ПК в руде мало;</a:t>
            </a:r>
          </a:p>
          <a:p>
            <a:pPr algn="ctr">
              <a:buFontTx/>
              <a:buChar char="-"/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кондиции на содержание ПК в концентрате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высокие;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Char char="-"/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минерал </a:t>
            </a:r>
            <a:r>
              <a:rPr lang="ru-RU" sz="40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легко </a:t>
            </a:r>
            <a:r>
              <a:rPr lang="ru-RU" sz="4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флотируется. </a:t>
            </a:r>
            <a:endParaRPr lang="fr-FR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928688" y="1857375"/>
            <a:ext cx="7194550" cy="3963988"/>
            <a:chOff x="892165" y="1179515"/>
            <a:chExt cx="7194550" cy="3963997"/>
          </a:xfrm>
        </p:grpSpPr>
        <p:sp>
          <p:nvSpPr>
            <p:cNvPr id="5" name="Text Box 35"/>
            <p:cNvSpPr txBox="1">
              <a:spLocks noChangeArrowheads="1"/>
            </p:cNvSpPr>
            <p:nvPr/>
          </p:nvSpPr>
          <p:spPr bwMode="auto">
            <a:xfrm>
              <a:off x="2643177" y="2357443"/>
              <a:ext cx="1857375" cy="347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Перечистка </a:t>
              </a:r>
              <a:r>
                <a:rPr lang="en-US" sz="2000" dirty="0">
                  <a:latin typeface="+mn-lt"/>
                </a:rPr>
                <a:t>I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6" name="Text Box 45"/>
            <p:cNvSpPr txBox="1">
              <a:spLocks noChangeArrowheads="1"/>
            </p:cNvSpPr>
            <p:nvPr/>
          </p:nvSpPr>
          <p:spPr bwMode="auto">
            <a:xfrm>
              <a:off x="892165" y="4613286"/>
              <a:ext cx="1965325" cy="530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en-US" sz="2000" dirty="0" err="1">
                  <a:latin typeface="+mn-lt"/>
                </a:rPr>
                <a:t>Концентрат</a:t>
              </a:r>
              <a:r>
                <a:rPr lang="en-US" sz="2000" dirty="0">
                  <a:latin typeface="Times New Roman" pitchFamily="18" charset="0"/>
                </a:rPr>
                <a:t> </a:t>
              </a:r>
              <a:endParaRPr lang="ru-RU" sz="2400" dirty="0">
                <a:latin typeface="Arial" pitchFamily="34" charset="0"/>
              </a:endParaRPr>
            </a:p>
          </p:txBody>
        </p:sp>
        <p:sp>
          <p:nvSpPr>
            <p:cNvPr id="7" name="Text Box 49"/>
            <p:cNvSpPr txBox="1">
              <a:spLocks noChangeArrowheads="1"/>
            </p:cNvSpPr>
            <p:nvPr/>
          </p:nvSpPr>
          <p:spPr bwMode="auto">
            <a:xfrm>
              <a:off x="6718290" y="3998921"/>
              <a:ext cx="1368425" cy="377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dirty="0">
                  <a:latin typeface="+mn-lt"/>
                </a:rPr>
                <a:t>Отходы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30056" name="Line 50"/>
            <p:cNvSpPr>
              <a:spLocks noChangeShapeType="1"/>
            </p:cNvSpPr>
            <p:nvPr/>
          </p:nvSpPr>
          <p:spPr bwMode="auto">
            <a:xfrm>
              <a:off x="4597390" y="2863853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57" name="Line 51"/>
            <p:cNvSpPr>
              <a:spLocks noChangeShapeType="1"/>
            </p:cNvSpPr>
            <p:nvPr/>
          </p:nvSpPr>
          <p:spPr bwMode="auto">
            <a:xfrm>
              <a:off x="5121265" y="2863853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58" name="Line 52"/>
            <p:cNvSpPr>
              <a:spLocks noChangeShapeType="1"/>
            </p:cNvSpPr>
            <p:nvPr/>
          </p:nvSpPr>
          <p:spPr bwMode="auto">
            <a:xfrm>
              <a:off x="1612890" y="4049715"/>
              <a:ext cx="200183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59" name="Rectangle 53"/>
            <p:cNvSpPr>
              <a:spLocks noChangeArrowheads="1"/>
            </p:cNvSpPr>
            <p:nvPr/>
          </p:nvSpPr>
          <p:spPr bwMode="auto">
            <a:xfrm>
              <a:off x="2528878" y="2705103"/>
              <a:ext cx="2068512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0" name="Line 54"/>
            <p:cNvSpPr>
              <a:spLocks noChangeShapeType="1"/>
            </p:cNvSpPr>
            <p:nvPr/>
          </p:nvSpPr>
          <p:spPr bwMode="auto">
            <a:xfrm>
              <a:off x="2528878" y="2863853"/>
              <a:ext cx="0" cy="43973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55"/>
            <p:cNvSpPr txBox="1">
              <a:spLocks noChangeArrowheads="1"/>
            </p:cNvSpPr>
            <p:nvPr/>
          </p:nvSpPr>
          <p:spPr bwMode="auto">
            <a:xfrm>
              <a:off x="1571615" y="3214695"/>
              <a:ext cx="2143125" cy="407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Перечистка </a:t>
              </a:r>
              <a:r>
                <a:rPr lang="en-US" sz="2000" dirty="0">
                  <a:latin typeface="+mn-lt"/>
                </a:rPr>
                <a:t>II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30062" name="Rectangle 56"/>
            <p:cNvSpPr>
              <a:spLocks noChangeArrowheads="1"/>
            </p:cNvSpPr>
            <p:nvPr/>
          </p:nvSpPr>
          <p:spPr bwMode="auto">
            <a:xfrm>
              <a:off x="1547803" y="3622678"/>
              <a:ext cx="2066925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3" name="Line 57"/>
            <p:cNvSpPr>
              <a:spLocks noChangeShapeType="1"/>
            </p:cNvSpPr>
            <p:nvPr/>
          </p:nvSpPr>
          <p:spPr bwMode="auto">
            <a:xfrm>
              <a:off x="1547803" y="3781428"/>
              <a:ext cx="0" cy="8318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4" name="Line 58"/>
            <p:cNvSpPr>
              <a:spLocks noChangeShapeType="1"/>
            </p:cNvSpPr>
            <p:nvPr/>
          </p:nvSpPr>
          <p:spPr bwMode="auto">
            <a:xfrm>
              <a:off x="3614728" y="3781428"/>
              <a:ext cx="0" cy="26828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5" name="Rectangle 59"/>
            <p:cNvSpPr>
              <a:spLocks noChangeArrowheads="1"/>
            </p:cNvSpPr>
            <p:nvPr/>
          </p:nvSpPr>
          <p:spPr bwMode="auto">
            <a:xfrm>
              <a:off x="5121265" y="2705103"/>
              <a:ext cx="2066925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Text Box 60"/>
            <p:cNvSpPr txBox="1">
              <a:spLocks noChangeArrowheads="1"/>
            </p:cNvSpPr>
            <p:nvPr/>
          </p:nvSpPr>
          <p:spPr bwMode="auto">
            <a:xfrm>
              <a:off x="5286365" y="2357443"/>
              <a:ext cx="1755775" cy="357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Контрольная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30067" name="Line 61"/>
            <p:cNvSpPr>
              <a:spLocks noChangeShapeType="1"/>
            </p:cNvSpPr>
            <p:nvPr/>
          </p:nvSpPr>
          <p:spPr bwMode="auto">
            <a:xfrm>
              <a:off x="7188190" y="2863853"/>
              <a:ext cx="0" cy="111283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8" name="Line 62"/>
            <p:cNvSpPr>
              <a:spLocks noChangeShapeType="1"/>
            </p:cNvSpPr>
            <p:nvPr/>
          </p:nvSpPr>
          <p:spPr bwMode="auto">
            <a:xfrm>
              <a:off x="4675178" y="1179515"/>
              <a:ext cx="0" cy="3873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69" name="Rectangle 63"/>
            <p:cNvSpPr>
              <a:spLocks noChangeArrowheads="1"/>
            </p:cNvSpPr>
            <p:nvPr/>
          </p:nvSpPr>
          <p:spPr bwMode="auto">
            <a:xfrm>
              <a:off x="3392478" y="1884365"/>
              <a:ext cx="2579687" cy="15875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64"/>
            <p:cNvSpPr txBox="1">
              <a:spLocks noChangeArrowheads="1"/>
            </p:cNvSpPr>
            <p:nvPr/>
          </p:nvSpPr>
          <p:spPr bwMode="auto">
            <a:xfrm>
              <a:off x="3428990" y="1428754"/>
              <a:ext cx="2643187" cy="455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sz="2000" dirty="0">
                  <a:latin typeface="+mn-lt"/>
                </a:rPr>
                <a:t>Основная флотация 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130071" name="Line 65"/>
            <p:cNvSpPr>
              <a:spLocks noChangeShapeType="1"/>
            </p:cNvSpPr>
            <p:nvPr/>
          </p:nvSpPr>
          <p:spPr bwMode="auto">
            <a:xfrm>
              <a:off x="3392478" y="2043115"/>
              <a:ext cx="0" cy="4413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2" name="Line 66"/>
            <p:cNvSpPr>
              <a:spLocks noChangeShapeType="1"/>
            </p:cNvSpPr>
            <p:nvPr/>
          </p:nvSpPr>
          <p:spPr bwMode="auto">
            <a:xfrm>
              <a:off x="5972165" y="2043115"/>
              <a:ext cx="0" cy="4413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3" name="Line 67"/>
            <p:cNvSpPr>
              <a:spLocks noChangeShapeType="1"/>
            </p:cNvSpPr>
            <p:nvPr/>
          </p:nvSpPr>
          <p:spPr bwMode="auto">
            <a:xfrm>
              <a:off x="4597390" y="3132140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4" name="Line 68"/>
            <p:cNvSpPr>
              <a:spLocks noChangeShapeType="1"/>
            </p:cNvSpPr>
            <p:nvPr/>
          </p:nvSpPr>
          <p:spPr bwMode="auto">
            <a:xfrm>
              <a:off x="4859328" y="3144840"/>
              <a:ext cx="0" cy="2698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5" name="Line 69"/>
            <p:cNvSpPr>
              <a:spLocks noChangeShapeType="1"/>
            </p:cNvSpPr>
            <p:nvPr/>
          </p:nvSpPr>
          <p:spPr bwMode="auto">
            <a:xfrm>
              <a:off x="4859328" y="3414715"/>
              <a:ext cx="221456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6" name="Freeform 70"/>
            <p:cNvSpPr>
              <a:spLocks/>
            </p:cNvSpPr>
            <p:nvPr/>
          </p:nvSpPr>
          <p:spPr bwMode="auto">
            <a:xfrm>
              <a:off x="7073890" y="3341690"/>
              <a:ext cx="195263" cy="73025"/>
            </a:xfrm>
            <a:custGeom>
              <a:avLst/>
              <a:gdLst>
                <a:gd name="T0" fmla="*/ 0 w 300"/>
                <a:gd name="T1" fmla="*/ 2147483647 h 120"/>
                <a:gd name="T2" fmla="*/ 2147483647 w 300"/>
                <a:gd name="T3" fmla="*/ 0 h 120"/>
                <a:gd name="T4" fmla="*/ 2147483647 w 300"/>
                <a:gd name="T5" fmla="*/ 2147483647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7" name="Line 71"/>
            <p:cNvSpPr>
              <a:spLocks noChangeShapeType="1"/>
            </p:cNvSpPr>
            <p:nvPr/>
          </p:nvSpPr>
          <p:spPr bwMode="auto">
            <a:xfrm>
              <a:off x="7269153" y="3414715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8" name="Line 72"/>
            <p:cNvSpPr>
              <a:spLocks noChangeShapeType="1"/>
            </p:cNvSpPr>
            <p:nvPr/>
          </p:nvSpPr>
          <p:spPr bwMode="auto">
            <a:xfrm flipV="1">
              <a:off x="7793028" y="1300165"/>
              <a:ext cx="0" cy="21145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79" name="Line 73"/>
            <p:cNvSpPr>
              <a:spLocks noChangeShapeType="1"/>
            </p:cNvSpPr>
            <p:nvPr/>
          </p:nvSpPr>
          <p:spPr bwMode="auto">
            <a:xfrm flipH="1">
              <a:off x="4675178" y="1300165"/>
              <a:ext cx="308451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80" name="Freeform 74"/>
            <p:cNvSpPr>
              <a:spLocks/>
            </p:cNvSpPr>
            <p:nvPr/>
          </p:nvSpPr>
          <p:spPr bwMode="auto">
            <a:xfrm>
              <a:off x="1416040" y="3976690"/>
              <a:ext cx="196850" cy="73025"/>
            </a:xfrm>
            <a:custGeom>
              <a:avLst/>
              <a:gdLst>
                <a:gd name="T0" fmla="*/ 0 w 300"/>
                <a:gd name="T1" fmla="*/ 2147483647 h 120"/>
                <a:gd name="T2" fmla="*/ 2147483647 w 300"/>
                <a:gd name="T3" fmla="*/ 0 h 120"/>
                <a:gd name="T4" fmla="*/ 2147483647 w 300"/>
                <a:gd name="T5" fmla="*/ 2147483647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81" name="Line 75"/>
            <p:cNvSpPr>
              <a:spLocks noChangeShapeType="1"/>
            </p:cNvSpPr>
            <p:nvPr/>
          </p:nvSpPr>
          <p:spPr bwMode="auto">
            <a:xfrm>
              <a:off x="892165" y="4049715"/>
              <a:ext cx="52387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82" name="Line 76"/>
            <p:cNvSpPr>
              <a:spLocks noChangeShapeType="1"/>
            </p:cNvSpPr>
            <p:nvPr/>
          </p:nvSpPr>
          <p:spPr bwMode="auto">
            <a:xfrm flipV="1">
              <a:off x="892165" y="2239965"/>
              <a:ext cx="0" cy="18097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083" name="Line 77"/>
            <p:cNvSpPr>
              <a:spLocks noChangeShapeType="1"/>
            </p:cNvSpPr>
            <p:nvPr/>
          </p:nvSpPr>
          <p:spPr bwMode="auto">
            <a:xfrm>
              <a:off x="892165" y="2239965"/>
              <a:ext cx="2500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857250" y="642938"/>
            <a:ext cx="7715250" cy="769937"/>
          </a:xfrm>
          <a:prstGeom prst="rect">
            <a:avLst/>
          </a:prstGeom>
          <a:noFill/>
          <a:ln w="50800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Одностадиальная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схема</a:t>
            </a:r>
            <a:endParaRPr lang="fr-FR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0" y="2214563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Руда измельчается  до необходимой крупности и поступает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флотацию.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15"/>
          <p:cNvSpPr txBox="1">
            <a:spLocks noChangeArrowheads="1"/>
          </p:cNvSpPr>
          <p:nvPr/>
        </p:nvSpPr>
        <p:spPr bwMode="auto">
          <a:xfrm>
            <a:off x="857250" y="428625"/>
            <a:ext cx="7286625" cy="769938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Двухстадиальная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схема</a:t>
            </a:r>
            <a:endParaRPr lang="fr-FR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09"/>
          <p:cNvGrpSpPr>
            <a:grpSpLocks/>
          </p:cNvGrpSpPr>
          <p:nvPr/>
        </p:nvGrpSpPr>
        <p:grpSpPr bwMode="auto">
          <a:xfrm>
            <a:off x="430213" y="1143000"/>
            <a:ext cx="8285162" cy="5575300"/>
            <a:chOff x="430212" y="1142984"/>
            <a:chExt cx="8285128" cy="5575553"/>
          </a:xfrm>
        </p:grpSpPr>
        <p:grpSp>
          <p:nvGrpSpPr>
            <p:cNvPr id="131077" name="Group 2"/>
            <p:cNvGrpSpPr>
              <a:grpSpLocks/>
            </p:cNvGrpSpPr>
            <p:nvPr/>
          </p:nvGrpSpPr>
          <p:grpSpPr bwMode="auto">
            <a:xfrm>
              <a:off x="430212" y="1142984"/>
              <a:ext cx="7927975" cy="5511165"/>
              <a:chOff x="708" y="4515"/>
              <a:chExt cx="11350" cy="7891"/>
            </a:xfrm>
          </p:grpSpPr>
          <p:sp>
            <p:nvSpPr>
              <p:cNvPr id="131081" name="Line 63"/>
              <p:cNvSpPr>
                <a:spLocks noChangeShapeType="1"/>
              </p:cNvSpPr>
              <p:nvPr/>
            </p:nvSpPr>
            <p:spPr bwMode="auto">
              <a:xfrm>
                <a:off x="5104" y="11422"/>
                <a:ext cx="335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82" name="Text Box 23"/>
              <p:cNvSpPr txBox="1">
                <a:spLocks noChangeArrowheads="1"/>
              </p:cNvSpPr>
              <p:nvPr/>
            </p:nvSpPr>
            <p:spPr bwMode="auto">
              <a:xfrm>
                <a:off x="2958" y="6090"/>
                <a:ext cx="3812" cy="6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Основная флотация </a:t>
                </a:r>
                <a:endParaRPr lang="ru-RU" b="1"/>
              </a:p>
            </p:txBody>
          </p:sp>
          <p:sp>
            <p:nvSpPr>
              <p:cNvPr id="131083" name="Text Box 3"/>
              <p:cNvSpPr txBox="1">
                <a:spLocks noChangeArrowheads="1"/>
              </p:cNvSpPr>
              <p:nvPr/>
            </p:nvSpPr>
            <p:spPr bwMode="auto">
              <a:xfrm>
                <a:off x="2733" y="6741"/>
                <a:ext cx="2330" cy="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Перечистка </a:t>
                </a:r>
                <a:r>
                  <a:rPr lang="en-US" sz="1600" b="1">
                    <a:latin typeface="Times New Roman" pitchFamily="18" charset="0"/>
                  </a:rPr>
                  <a:t>I</a:t>
                </a:r>
                <a:endParaRPr lang="ru-RU" b="1"/>
              </a:p>
            </p:txBody>
          </p:sp>
          <p:sp>
            <p:nvSpPr>
              <p:cNvPr id="131084" name="Text Box 4"/>
              <p:cNvSpPr txBox="1">
                <a:spLocks noChangeArrowheads="1"/>
              </p:cNvSpPr>
              <p:nvPr/>
            </p:nvSpPr>
            <p:spPr bwMode="auto">
              <a:xfrm>
                <a:off x="4061" y="4515"/>
                <a:ext cx="1653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ru-RU" sz="1600" b="1" smtClean="0">
                    <a:latin typeface="Times New Roman" pitchFamily="18" charset="0"/>
                  </a:rPr>
                  <a:t>Исх. </a:t>
                </a:r>
                <a:r>
                  <a:rPr lang="ru-RU" sz="1600" b="1" dirty="0">
                    <a:latin typeface="Times New Roman" pitchFamily="18" charset="0"/>
                  </a:rPr>
                  <a:t>руда</a:t>
                </a:r>
                <a:endParaRPr lang="ru-RU" b="1" dirty="0"/>
              </a:p>
            </p:txBody>
          </p:sp>
          <p:sp>
            <p:nvSpPr>
              <p:cNvPr id="131085" name="Text Box 6"/>
              <p:cNvSpPr txBox="1">
                <a:spLocks noChangeArrowheads="1"/>
              </p:cNvSpPr>
              <p:nvPr/>
            </p:nvSpPr>
            <p:spPr bwMode="auto">
              <a:xfrm>
                <a:off x="2750" y="7281"/>
                <a:ext cx="446" cy="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86" name="Text Box 7"/>
              <p:cNvSpPr txBox="1">
                <a:spLocks noChangeArrowheads="1"/>
              </p:cNvSpPr>
              <p:nvPr/>
            </p:nvSpPr>
            <p:spPr bwMode="auto">
              <a:xfrm>
                <a:off x="820" y="8561"/>
                <a:ext cx="2747" cy="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Концентрат </a:t>
                </a:r>
                <a:endParaRPr lang="ru-RU" b="1"/>
              </a:p>
            </p:txBody>
          </p:sp>
          <p:sp>
            <p:nvSpPr>
              <p:cNvPr id="131087" name="Line 9"/>
              <p:cNvSpPr>
                <a:spLocks noChangeShapeType="1"/>
              </p:cNvSpPr>
              <p:nvPr/>
            </p:nvSpPr>
            <p:spPr bwMode="auto">
              <a:xfrm>
                <a:off x="4705" y="7268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88" name="Line 10"/>
              <p:cNvSpPr>
                <a:spLocks noChangeShapeType="1"/>
              </p:cNvSpPr>
              <p:nvPr/>
            </p:nvSpPr>
            <p:spPr bwMode="auto">
              <a:xfrm>
                <a:off x="5200" y="7268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89" name="Line 11"/>
              <p:cNvSpPr>
                <a:spLocks noChangeShapeType="1"/>
              </p:cNvSpPr>
              <p:nvPr/>
            </p:nvSpPr>
            <p:spPr bwMode="auto">
              <a:xfrm>
                <a:off x="1884" y="8145"/>
                <a:ext cx="189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0" name="Rectangle 12"/>
              <p:cNvSpPr>
                <a:spLocks noChangeArrowheads="1"/>
              </p:cNvSpPr>
              <p:nvPr/>
            </p:nvSpPr>
            <p:spPr bwMode="auto">
              <a:xfrm>
                <a:off x="2750" y="7151"/>
                <a:ext cx="1955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1" name="Line 13"/>
              <p:cNvSpPr>
                <a:spLocks noChangeShapeType="1"/>
              </p:cNvSpPr>
              <p:nvPr/>
            </p:nvSpPr>
            <p:spPr bwMode="auto">
              <a:xfrm>
                <a:off x="2750" y="7268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2" name="Text Box 14"/>
              <p:cNvSpPr txBox="1">
                <a:spLocks noChangeArrowheads="1"/>
              </p:cNvSpPr>
              <p:nvPr/>
            </p:nvSpPr>
            <p:spPr bwMode="auto">
              <a:xfrm>
                <a:off x="1620" y="7421"/>
                <a:ext cx="2502" cy="7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Перечистка </a:t>
                </a:r>
                <a:r>
                  <a:rPr lang="en-US" sz="1600" b="1">
                    <a:latin typeface="Times New Roman" pitchFamily="18" charset="0"/>
                  </a:rPr>
                  <a:t>II</a:t>
                </a:r>
                <a:endParaRPr lang="ru-RU" b="1"/>
              </a:p>
            </p:txBody>
          </p:sp>
          <p:sp>
            <p:nvSpPr>
              <p:cNvPr id="131093" name="Rectangle 15"/>
              <p:cNvSpPr>
                <a:spLocks noChangeArrowheads="1"/>
              </p:cNvSpPr>
              <p:nvPr/>
            </p:nvSpPr>
            <p:spPr bwMode="auto">
              <a:xfrm>
                <a:off x="1822" y="7829"/>
                <a:ext cx="1955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4" name="Line 16"/>
              <p:cNvSpPr>
                <a:spLocks noChangeShapeType="1"/>
              </p:cNvSpPr>
              <p:nvPr/>
            </p:nvSpPr>
            <p:spPr bwMode="auto">
              <a:xfrm>
                <a:off x="1822" y="7946"/>
                <a:ext cx="0" cy="6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5" name="Line 17"/>
              <p:cNvSpPr>
                <a:spLocks noChangeShapeType="1"/>
              </p:cNvSpPr>
              <p:nvPr/>
            </p:nvSpPr>
            <p:spPr bwMode="auto">
              <a:xfrm>
                <a:off x="3777" y="7946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6" name="Rectangle 18"/>
              <p:cNvSpPr>
                <a:spLocks noChangeArrowheads="1"/>
              </p:cNvSpPr>
              <p:nvPr/>
            </p:nvSpPr>
            <p:spPr bwMode="auto">
              <a:xfrm>
                <a:off x="5200" y="7151"/>
                <a:ext cx="1956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7" name="Text Box 19"/>
              <p:cNvSpPr txBox="1">
                <a:spLocks noChangeArrowheads="1"/>
              </p:cNvSpPr>
              <p:nvPr/>
            </p:nvSpPr>
            <p:spPr bwMode="auto">
              <a:xfrm>
                <a:off x="4965" y="6758"/>
                <a:ext cx="2619" cy="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Контрольная</a:t>
                </a:r>
                <a:endParaRPr lang="ru-RU" b="1"/>
              </a:p>
            </p:txBody>
          </p:sp>
          <p:sp>
            <p:nvSpPr>
              <p:cNvPr id="131098" name="Line 20"/>
              <p:cNvSpPr>
                <a:spLocks noChangeShapeType="1"/>
              </p:cNvSpPr>
              <p:nvPr/>
            </p:nvSpPr>
            <p:spPr bwMode="auto">
              <a:xfrm flipH="1">
                <a:off x="5204" y="9170"/>
                <a:ext cx="325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9" name="Line 21"/>
              <p:cNvSpPr>
                <a:spLocks noChangeShapeType="1"/>
              </p:cNvSpPr>
              <p:nvPr/>
            </p:nvSpPr>
            <p:spPr bwMode="auto">
              <a:xfrm flipH="1">
                <a:off x="4779" y="5985"/>
                <a:ext cx="0" cy="3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0" name="Rectangle 22"/>
              <p:cNvSpPr>
                <a:spLocks noChangeArrowheads="1"/>
              </p:cNvSpPr>
              <p:nvPr/>
            </p:nvSpPr>
            <p:spPr bwMode="auto">
              <a:xfrm>
                <a:off x="3567" y="6545"/>
                <a:ext cx="2438" cy="118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1" name="Line 24"/>
              <p:cNvSpPr>
                <a:spLocks noChangeShapeType="1"/>
              </p:cNvSpPr>
              <p:nvPr/>
            </p:nvSpPr>
            <p:spPr bwMode="auto">
              <a:xfrm>
                <a:off x="3567" y="6663"/>
                <a:ext cx="0" cy="3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2" name="Line 25"/>
              <p:cNvSpPr>
                <a:spLocks noChangeShapeType="1"/>
              </p:cNvSpPr>
              <p:nvPr/>
            </p:nvSpPr>
            <p:spPr bwMode="auto">
              <a:xfrm>
                <a:off x="6005" y="6663"/>
                <a:ext cx="0" cy="3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3" name="Line 26"/>
              <p:cNvSpPr>
                <a:spLocks noChangeShapeType="1"/>
              </p:cNvSpPr>
              <p:nvPr/>
            </p:nvSpPr>
            <p:spPr bwMode="auto">
              <a:xfrm>
                <a:off x="4705" y="7467"/>
                <a:ext cx="49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4" name="Line 27"/>
              <p:cNvSpPr>
                <a:spLocks noChangeShapeType="1"/>
              </p:cNvSpPr>
              <p:nvPr/>
            </p:nvSpPr>
            <p:spPr bwMode="auto">
              <a:xfrm>
                <a:off x="4953" y="7476"/>
                <a:ext cx="0" cy="9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5" name="Freeform 28"/>
              <p:cNvSpPr>
                <a:spLocks/>
              </p:cNvSpPr>
              <p:nvPr/>
            </p:nvSpPr>
            <p:spPr bwMode="auto">
              <a:xfrm>
                <a:off x="1698" y="8091"/>
                <a:ext cx="186" cy="54"/>
              </a:xfrm>
              <a:custGeom>
                <a:avLst/>
                <a:gdLst>
                  <a:gd name="T0" fmla="*/ 0 w 300"/>
                  <a:gd name="T1" fmla="*/ 0 h 120"/>
                  <a:gd name="T2" fmla="*/ 2 w 300"/>
                  <a:gd name="T3" fmla="*/ 0 h 120"/>
                  <a:gd name="T4" fmla="*/ 7 w 300"/>
                  <a:gd name="T5" fmla="*/ 0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6" name="Line 29"/>
              <p:cNvSpPr>
                <a:spLocks noChangeShapeType="1"/>
              </p:cNvSpPr>
              <p:nvPr/>
            </p:nvSpPr>
            <p:spPr bwMode="auto">
              <a:xfrm>
                <a:off x="1203" y="8145"/>
                <a:ext cx="49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7" name="Line 30"/>
              <p:cNvSpPr>
                <a:spLocks noChangeShapeType="1"/>
              </p:cNvSpPr>
              <p:nvPr/>
            </p:nvSpPr>
            <p:spPr bwMode="auto">
              <a:xfrm flipV="1">
                <a:off x="1203" y="6808"/>
                <a:ext cx="0" cy="13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8" name="Line 31"/>
              <p:cNvSpPr>
                <a:spLocks noChangeShapeType="1"/>
              </p:cNvSpPr>
              <p:nvPr/>
            </p:nvSpPr>
            <p:spPr bwMode="auto">
              <a:xfrm>
                <a:off x="1203" y="6808"/>
                <a:ext cx="236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9" name="Line 32"/>
              <p:cNvSpPr>
                <a:spLocks noChangeShapeType="1"/>
              </p:cNvSpPr>
              <p:nvPr/>
            </p:nvSpPr>
            <p:spPr bwMode="auto">
              <a:xfrm flipV="1">
                <a:off x="7156" y="8710"/>
                <a:ext cx="246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0" name="Line 33"/>
              <p:cNvSpPr>
                <a:spLocks noChangeShapeType="1"/>
              </p:cNvSpPr>
              <p:nvPr/>
            </p:nvSpPr>
            <p:spPr bwMode="auto">
              <a:xfrm>
                <a:off x="4779" y="5145"/>
                <a:ext cx="0" cy="3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1" name="Oval 34"/>
              <p:cNvSpPr>
                <a:spLocks noChangeArrowheads="1"/>
              </p:cNvSpPr>
              <p:nvPr/>
            </p:nvSpPr>
            <p:spPr bwMode="auto">
              <a:xfrm>
                <a:off x="4566" y="5545"/>
                <a:ext cx="399" cy="44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2" name="Oval 35"/>
              <p:cNvSpPr>
                <a:spLocks noChangeArrowheads="1"/>
              </p:cNvSpPr>
              <p:nvPr/>
            </p:nvSpPr>
            <p:spPr bwMode="auto">
              <a:xfrm>
                <a:off x="4731" y="8497"/>
                <a:ext cx="399" cy="44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3" name="Text Box 36"/>
              <p:cNvSpPr txBox="1">
                <a:spLocks noChangeArrowheads="1"/>
              </p:cNvSpPr>
              <p:nvPr/>
            </p:nvSpPr>
            <p:spPr bwMode="auto">
              <a:xfrm>
                <a:off x="2870" y="9753"/>
                <a:ext cx="2330" cy="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Перечистка </a:t>
                </a:r>
                <a:r>
                  <a:rPr lang="en-US" sz="1600" b="1">
                    <a:latin typeface="Times New Roman" pitchFamily="18" charset="0"/>
                  </a:rPr>
                  <a:t>I</a:t>
                </a:r>
                <a:endParaRPr lang="ru-RU" b="1"/>
              </a:p>
            </p:txBody>
          </p:sp>
          <p:sp>
            <p:nvSpPr>
              <p:cNvPr id="131114" name="Text Box 37"/>
              <p:cNvSpPr txBox="1">
                <a:spLocks noChangeArrowheads="1"/>
              </p:cNvSpPr>
              <p:nvPr/>
            </p:nvSpPr>
            <p:spPr bwMode="auto">
              <a:xfrm>
                <a:off x="2874" y="10317"/>
                <a:ext cx="446" cy="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5" name="Line 39"/>
              <p:cNvSpPr>
                <a:spLocks noChangeShapeType="1"/>
              </p:cNvSpPr>
              <p:nvPr/>
            </p:nvSpPr>
            <p:spPr bwMode="auto">
              <a:xfrm>
                <a:off x="4829" y="10304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6" name="Line 40"/>
              <p:cNvSpPr>
                <a:spLocks noChangeShapeType="1"/>
              </p:cNvSpPr>
              <p:nvPr/>
            </p:nvSpPr>
            <p:spPr bwMode="auto">
              <a:xfrm>
                <a:off x="5324" y="10304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7" name="Line 41"/>
              <p:cNvSpPr>
                <a:spLocks noChangeShapeType="1"/>
              </p:cNvSpPr>
              <p:nvPr/>
            </p:nvSpPr>
            <p:spPr bwMode="auto">
              <a:xfrm>
                <a:off x="2008" y="11181"/>
                <a:ext cx="189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8" name="Rectangle 42"/>
              <p:cNvSpPr>
                <a:spLocks noChangeArrowheads="1"/>
              </p:cNvSpPr>
              <p:nvPr/>
            </p:nvSpPr>
            <p:spPr bwMode="auto">
              <a:xfrm>
                <a:off x="2874" y="10187"/>
                <a:ext cx="1955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9" name="Line 43"/>
              <p:cNvSpPr>
                <a:spLocks noChangeShapeType="1"/>
              </p:cNvSpPr>
              <p:nvPr/>
            </p:nvSpPr>
            <p:spPr bwMode="auto">
              <a:xfrm>
                <a:off x="2874" y="10304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0" name="Text Box 44"/>
              <p:cNvSpPr txBox="1">
                <a:spLocks noChangeArrowheads="1"/>
              </p:cNvSpPr>
              <p:nvPr/>
            </p:nvSpPr>
            <p:spPr bwMode="auto">
              <a:xfrm>
                <a:off x="1822" y="10426"/>
                <a:ext cx="2502" cy="7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Перечистка </a:t>
                </a:r>
                <a:r>
                  <a:rPr lang="en-US" sz="1600" b="1">
                    <a:latin typeface="Times New Roman" pitchFamily="18" charset="0"/>
                  </a:rPr>
                  <a:t>II</a:t>
                </a:r>
                <a:endParaRPr lang="ru-RU" b="1"/>
              </a:p>
            </p:txBody>
          </p:sp>
          <p:sp>
            <p:nvSpPr>
              <p:cNvPr id="131121" name="Rectangle 45"/>
              <p:cNvSpPr>
                <a:spLocks noChangeArrowheads="1"/>
              </p:cNvSpPr>
              <p:nvPr/>
            </p:nvSpPr>
            <p:spPr bwMode="auto">
              <a:xfrm>
                <a:off x="1946" y="10865"/>
                <a:ext cx="1955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b="1"/>
              </a:p>
            </p:txBody>
          </p:sp>
          <p:sp>
            <p:nvSpPr>
              <p:cNvPr id="131122" name="Line 46"/>
              <p:cNvSpPr>
                <a:spLocks noChangeShapeType="1"/>
              </p:cNvSpPr>
              <p:nvPr/>
            </p:nvSpPr>
            <p:spPr bwMode="auto">
              <a:xfrm>
                <a:off x="1946" y="10982"/>
                <a:ext cx="0" cy="6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3" name="Line 47"/>
              <p:cNvSpPr>
                <a:spLocks noChangeShapeType="1"/>
              </p:cNvSpPr>
              <p:nvPr/>
            </p:nvSpPr>
            <p:spPr bwMode="auto">
              <a:xfrm>
                <a:off x="3901" y="10982"/>
                <a:ext cx="0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4" name="Rectangle 48"/>
              <p:cNvSpPr>
                <a:spLocks noChangeArrowheads="1"/>
              </p:cNvSpPr>
              <p:nvPr/>
            </p:nvSpPr>
            <p:spPr bwMode="auto">
              <a:xfrm>
                <a:off x="5324" y="10187"/>
                <a:ext cx="1956" cy="11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5" name="Text Box 49"/>
              <p:cNvSpPr txBox="1">
                <a:spLocks noChangeArrowheads="1"/>
              </p:cNvSpPr>
              <p:nvPr/>
            </p:nvSpPr>
            <p:spPr bwMode="auto">
              <a:xfrm>
                <a:off x="5104" y="9753"/>
                <a:ext cx="2454" cy="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>
                    <a:latin typeface="Times New Roman" pitchFamily="18" charset="0"/>
                  </a:rPr>
                  <a:t>Контрольная</a:t>
                </a:r>
                <a:endParaRPr lang="ru-RU" b="1"/>
              </a:p>
            </p:txBody>
          </p:sp>
          <p:sp>
            <p:nvSpPr>
              <p:cNvPr id="131126" name="Line 50"/>
              <p:cNvSpPr>
                <a:spLocks noChangeShapeType="1"/>
              </p:cNvSpPr>
              <p:nvPr/>
            </p:nvSpPr>
            <p:spPr bwMode="auto">
              <a:xfrm>
                <a:off x="7280" y="10304"/>
                <a:ext cx="0" cy="8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7" name="Line 51"/>
              <p:cNvSpPr>
                <a:spLocks noChangeShapeType="1"/>
              </p:cNvSpPr>
              <p:nvPr/>
            </p:nvSpPr>
            <p:spPr bwMode="auto">
              <a:xfrm>
                <a:off x="4937" y="9026"/>
                <a:ext cx="0" cy="3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8" name="Rectangle 52"/>
              <p:cNvSpPr>
                <a:spLocks noChangeArrowheads="1"/>
              </p:cNvSpPr>
              <p:nvPr/>
            </p:nvSpPr>
            <p:spPr bwMode="auto">
              <a:xfrm>
                <a:off x="3691" y="9581"/>
                <a:ext cx="2438" cy="118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9" name="Text Box 53"/>
              <p:cNvSpPr txBox="1">
                <a:spLocks noChangeArrowheads="1"/>
              </p:cNvSpPr>
              <p:nvPr/>
            </p:nvSpPr>
            <p:spPr bwMode="auto">
              <a:xfrm>
                <a:off x="3236" y="9129"/>
                <a:ext cx="3576" cy="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1600" b="1" dirty="0">
                    <a:latin typeface="Times New Roman" pitchFamily="18" charset="0"/>
                  </a:rPr>
                  <a:t>Основная флотация </a:t>
                </a:r>
                <a:endParaRPr lang="ru-RU" b="1" dirty="0"/>
              </a:p>
            </p:txBody>
          </p:sp>
          <p:sp>
            <p:nvSpPr>
              <p:cNvPr id="131130" name="Line 54"/>
              <p:cNvSpPr>
                <a:spLocks noChangeShapeType="1"/>
              </p:cNvSpPr>
              <p:nvPr/>
            </p:nvSpPr>
            <p:spPr bwMode="auto">
              <a:xfrm>
                <a:off x="3691" y="9693"/>
                <a:ext cx="0" cy="3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1" name="Line 55"/>
              <p:cNvSpPr>
                <a:spLocks noChangeShapeType="1"/>
              </p:cNvSpPr>
              <p:nvPr/>
            </p:nvSpPr>
            <p:spPr bwMode="auto">
              <a:xfrm>
                <a:off x="6129" y="9581"/>
                <a:ext cx="0" cy="3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2" name="Line 56"/>
              <p:cNvSpPr>
                <a:spLocks noChangeShapeType="1"/>
              </p:cNvSpPr>
              <p:nvPr/>
            </p:nvSpPr>
            <p:spPr bwMode="auto">
              <a:xfrm>
                <a:off x="4829" y="10503"/>
                <a:ext cx="49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3" name="Line 57"/>
              <p:cNvSpPr>
                <a:spLocks noChangeShapeType="1"/>
              </p:cNvSpPr>
              <p:nvPr/>
            </p:nvSpPr>
            <p:spPr bwMode="auto">
              <a:xfrm>
                <a:off x="5077" y="10512"/>
                <a:ext cx="27" cy="9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4" name="Freeform 58"/>
              <p:cNvSpPr>
                <a:spLocks/>
              </p:cNvSpPr>
              <p:nvPr/>
            </p:nvSpPr>
            <p:spPr bwMode="auto">
              <a:xfrm>
                <a:off x="1822" y="11127"/>
                <a:ext cx="186" cy="54"/>
              </a:xfrm>
              <a:custGeom>
                <a:avLst/>
                <a:gdLst>
                  <a:gd name="T0" fmla="*/ 0 w 300"/>
                  <a:gd name="T1" fmla="*/ 0 h 120"/>
                  <a:gd name="T2" fmla="*/ 2 w 300"/>
                  <a:gd name="T3" fmla="*/ 0 h 120"/>
                  <a:gd name="T4" fmla="*/ 7 w 300"/>
                  <a:gd name="T5" fmla="*/ 0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5" name="Line 59"/>
              <p:cNvSpPr>
                <a:spLocks noChangeShapeType="1"/>
              </p:cNvSpPr>
              <p:nvPr/>
            </p:nvSpPr>
            <p:spPr bwMode="auto">
              <a:xfrm>
                <a:off x="1327" y="11181"/>
                <a:ext cx="49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6" name="Line 60"/>
              <p:cNvSpPr>
                <a:spLocks noChangeShapeType="1"/>
              </p:cNvSpPr>
              <p:nvPr/>
            </p:nvSpPr>
            <p:spPr bwMode="auto">
              <a:xfrm flipV="1">
                <a:off x="1327" y="9844"/>
                <a:ext cx="0" cy="13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7" name="Line 61"/>
              <p:cNvSpPr>
                <a:spLocks noChangeShapeType="1"/>
              </p:cNvSpPr>
              <p:nvPr/>
            </p:nvSpPr>
            <p:spPr bwMode="auto">
              <a:xfrm>
                <a:off x="1327" y="9844"/>
                <a:ext cx="236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8" name="Line 62"/>
              <p:cNvSpPr>
                <a:spLocks noChangeShapeType="1"/>
              </p:cNvSpPr>
              <p:nvPr/>
            </p:nvSpPr>
            <p:spPr bwMode="auto">
              <a:xfrm rot="21420000" flipH="1">
                <a:off x="7084" y="7309"/>
                <a:ext cx="72" cy="13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9" name="Line 64"/>
              <p:cNvSpPr>
                <a:spLocks noChangeShapeType="1"/>
              </p:cNvSpPr>
              <p:nvPr/>
            </p:nvSpPr>
            <p:spPr bwMode="auto">
              <a:xfrm>
                <a:off x="8460" y="9205"/>
                <a:ext cx="6" cy="22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0" name="Line 65"/>
              <p:cNvSpPr>
                <a:spLocks noChangeShapeType="1"/>
              </p:cNvSpPr>
              <p:nvPr/>
            </p:nvSpPr>
            <p:spPr bwMode="auto">
              <a:xfrm flipV="1">
                <a:off x="8676" y="11073"/>
                <a:ext cx="94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1" name="Arc 66"/>
              <p:cNvSpPr>
                <a:spLocks/>
              </p:cNvSpPr>
              <p:nvPr/>
            </p:nvSpPr>
            <p:spPr bwMode="auto">
              <a:xfrm flipH="1">
                <a:off x="8354" y="10932"/>
                <a:ext cx="268" cy="211"/>
              </a:xfrm>
              <a:custGeom>
                <a:avLst/>
                <a:gdLst>
                  <a:gd name="T0" fmla="*/ 0 w 40531"/>
                  <a:gd name="T1" fmla="*/ 0 h 21600"/>
                  <a:gd name="T2" fmla="*/ 0 w 40531"/>
                  <a:gd name="T3" fmla="*/ 0 h 21600"/>
                  <a:gd name="T4" fmla="*/ 0 w 4053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0531"/>
                  <a:gd name="T10" fmla="*/ 0 h 21600"/>
                  <a:gd name="T11" fmla="*/ 40531 w 4053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531" h="21600" fill="none" extrusionOk="0">
                    <a:moveTo>
                      <a:pt x="-1" y="14622"/>
                    </a:moveTo>
                    <a:cubicBezTo>
                      <a:pt x="2984" y="5877"/>
                      <a:pt x="11201" y="-1"/>
                      <a:pt x="20442" y="0"/>
                    </a:cubicBezTo>
                    <a:cubicBezTo>
                      <a:pt x="29308" y="0"/>
                      <a:pt x="37273" y="5417"/>
                      <a:pt x="40531" y="13663"/>
                    </a:cubicBezTo>
                  </a:path>
                  <a:path w="40531" h="21600" stroke="0" extrusionOk="0">
                    <a:moveTo>
                      <a:pt x="-1" y="14622"/>
                    </a:moveTo>
                    <a:cubicBezTo>
                      <a:pt x="2984" y="5877"/>
                      <a:pt x="11201" y="-1"/>
                      <a:pt x="20442" y="0"/>
                    </a:cubicBezTo>
                    <a:cubicBezTo>
                      <a:pt x="29308" y="0"/>
                      <a:pt x="37273" y="5417"/>
                      <a:pt x="40531" y="13663"/>
                    </a:cubicBezTo>
                    <a:lnTo>
                      <a:pt x="20442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2" name="Line 67"/>
              <p:cNvSpPr>
                <a:spLocks noChangeShapeType="1"/>
              </p:cNvSpPr>
              <p:nvPr/>
            </p:nvSpPr>
            <p:spPr bwMode="auto">
              <a:xfrm>
                <a:off x="7280" y="11073"/>
                <a:ext cx="107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3" name="Line 68"/>
              <p:cNvSpPr>
                <a:spLocks noChangeShapeType="1"/>
              </p:cNvSpPr>
              <p:nvPr/>
            </p:nvSpPr>
            <p:spPr bwMode="auto">
              <a:xfrm>
                <a:off x="9620" y="8755"/>
                <a:ext cx="0" cy="22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4" name="Line 69"/>
              <p:cNvSpPr>
                <a:spLocks noChangeShapeType="1"/>
              </p:cNvSpPr>
              <p:nvPr/>
            </p:nvSpPr>
            <p:spPr bwMode="auto">
              <a:xfrm flipV="1">
                <a:off x="9620" y="9844"/>
                <a:ext cx="94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5" name="Text Box 70"/>
              <p:cNvSpPr txBox="1">
                <a:spLocks noChangeArrowheads="1"/>
              </p:cNvSpPr>
              <p:nvPr/>
            </p:nvSpPr>
            <p:spPr bwMode="auto">
              <a:xfrm>
                <a:off x="10564" y="9581"/>
                <a:ext cx="1494" cy="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1600" b="1">
                    <a:latin typeface="Times New Roman" pitchFamily="18" charset="0"/>
                  </a:rPr>
                  <a:t>Отходы</a:t>
                </a:r>
                <a:endParaRPr lang="ru-RU" b="1"/>
              </a:p>
            </p:txBody>
          </p:sp>
          <p:sp>
            <p:nvSpPr>
              <p:cNvPr id="131146" name="Text Box 71"/>
              <p:cNvSpPr txBox="1">
                <a:spLocks noChangeArrowheads="1"/>
              </p:cNvSpPr>
              <p:nvPr/>
            </p:nvSpPr>
            <p:spPr bwMode="auto">
              <a:xfrm>
                <a:off x="708" y="11597"/>
                <a:ext cx="2747" cy="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Концентрат </a:t>
                </a:r>
                <a:endParaRPr lang="ru-RU" b="1"/>
              </a:p>
            </p:txBody>
          </p:sp>
        </p:grpSp>
        <p:grpSp>
          <p:nvGrpSpPr>
            <p:cNvPr id="131078" name="Группа 107"/>
            <p:cNvGrpSpPr>
              <a:grpSpLocks/>
            </p:cNvGrpSpPr>
            <p:nvPr/>
          </p:nvGrpSpPr>
          <p:grpSpPr bwMode="auto">
            <a:xfrm>
              <a:off x="5357818" y="6072206"/>
              <a:ext cx="3357522" cy="646331"/>
              <a:chOff x="5000628" y="1071546"/>
              <a:chExt cx="3357522" cy="646331"/>
            </a:xfrm>
          </p:grpSpPr>
          <p:sp>
            <p:nvSpPr>
              <p:cNvPr id="131079" name="Oval 34"/>
              <p:cNvSpPr>
                <a:spLocks noChangeArrowheads="1"/>
              </p:cNvSpPr>
              <p:nvPr/>
            </p:nvSpPr>
            <p:spPr bwMode="auto">
              <a:xfrm>
                <a:off x="5000628" y="1285860"/>
                <a:ext cx="278702" cy="307301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5000602" y="1071736"/>
                <a:ext cx="3357548" cy="646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 мельница</a:t>
                </a:r>
                <a:endParaRPr lang="fr-FR" sz="36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111" name="Text Box 15"/>
          <p:cNvSpPr txBox="1">
            <a:spLocks noChangeArrowheads="1"/>
          </p:cNvSpPr>
          <p:nvPr/>
        </p:nvSpPr>
        <p:spPr bwMode="auto">
          <a:xfrm>
            <a:off x="0" y="1772816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Руда подвергается грубому помолу, затем поступает в первую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стадию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флотации.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Промпродукт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первой стадии подвергается доизмельчению и поступает во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вторую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стадию.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642938" y="357188"/>
            <a:ext cx="7572375" cy="769937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Многостадиальные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схемы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293521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 очень неравномерной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вкраплен-ности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ПК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422108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 склонности к сильному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переиз-мельчению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051720" y="1556792"/>
            <a:ext cx="4572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Коллективная и селективная флотация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D:\документы\Лекционные курсы\Флотация\Презентации Флотационные методы обогащения\Презентации Флотация\рис\рисIV9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643063"/>
            <a:ext cx="44291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 bwMode="auto">
          <a:xfrm>
            <a:off x="0" y="2565400"/>
            <a:ext cx="9144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Гистерезис смачивания </a:t>
            </a:r>
            <a:endParaRPr lang="ru-RU" sz="54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0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71438" y="179388"/>
            <a:ext cx="9245600" cy="6280150"/>
            <a:chOff x="72000" y="180000"/>
            <a:chExt cx="9244334" cy="6279539"/>
          </a:xfrm>
        </p:grpSpPr>
        <p:grpSp>
          <p:nvGrpSpPr>
            <p:cNvPr id="134150" name="Group 139"/>
            <p:cNvGrpSpPr>
              <a:grpSpLocks/>
            </p:cNvGrpSpPr>
            <p:nvPr/>
          </p:nvGrpSpPr>
          <p:grpSpPr bwMode="auto">
            <a:xfrm>
              <a:off x="72000" y="500042"/>
              <a:ext cx="9244334" cy="5959497"/>
              <a:chOff x="1145" y="1077"/>
              <a:chExt cx="14465" cy="9487"/>
            </a:xfrm>
          </p:grpSpPr>
          <p:sp>
            <p:nvSpPr>
              <p:cNvPr id="134152" name="Text Box 140"/>
              <p:cNvSpPr txBox="1">
                <a:spLocks noChangeArrowheads="1"/>
              </p:cNvSpPr>
              <p:nvPr/>
            </p:nvSpPr>
            <p:spPr bwMode="auto">
              <a:xfrm>
                <a:off x="6621" y="7787"/>
                <a:ext cx="2824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Перечистка </a:t>
                </a:r>
                <a:r>
                  <a:rPr lang="en-US" sz="2000">
                    <a:latin typeface="Times New Roman" pitchFamily="18" charset="0"/>
                  </a:rPr>
                  <a:t>II</a:t>
                </a:r>
                <a:endParaRPr lang="ru-RU" sz="2800"/>
              </a:p>
            </p:txBody>
          </p:sp>
          <p:sp>
            <p:nvSpPr>
              <p:cNvPr id="134153" name="Text Box 141"/>
              <p:cNvSpPr txBox="1">
                <a:spLocks noChangeArrowheads="1"/>
              </p:cNvSpPr>
              <p:nvPr/>
            </p:nvSpPr>
            <p:spPr bwMode="auto">
              <a:xfrm>
                <a:off x="11763" y="8242"/>
                <a:ext cx="2947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Контрольная</a:t>
                </a:r>
                <a:r>
                  <a:rPr lang="en-US" sz="2000">
                    <a:latin typeface="Times New Roman" pitchFamily="18" charset="0"/>
                  </a:rPr>
                  <a:t> II</a:t>
                </a:r>
                <a:endParaRPr lang="ru-RU" sz="2800"/>
              </a:p>
            </p:txBody>
          </p:sp>
          <p:sp>
            <p:nvSpPr>
              <p:cNvPr id="134154" name="Text Box 142"/>
              <p:cNvSpPr txBox="1">
                <a:spLocks noChangeArrowheads="1"/>
              </p:cNvSpPr>
              <p:nvPr/>
            </p:nvSpPr>
            <p:spPr bwMode="auto">
              <a:xfrm>
                <a:off x="7292" y="6422"/>
                <a:ext cx="2516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Перечистка </a:t>
                </a:r>
                <a:r>
                  <a:rPr lang="en-US" sz="2000">
                    <a:latin typeface="Times New Roman" pitchFamily="18" charset="0"/>
                  </a:rPr>
                  <a:t>I</a:t>
                </a:r>
                <a:endParaRPr lang="ru-RU" sz="2800"/>
              </a:p>
            </p:txBody>
          </p:sp>
          <p:sp>
            <p:nvSpPr>
              <p:cNvPr id="134155" name="Text Box 143"/>
              <p:cNvSpPr txBox="1">
                <a:spLocks noChangeArrowheads="1"/>
              </p:cNvSpPr>
              <p:nvPr/>
            </p:nvSpPr>
            <p:spPr bwMode="auto">
              <a:xfrm>
                <a:off x="5494" y="9733"/>
                <a:ext cx="3138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sz="2000">
                    <a:latin typeface="Times New Roman" pitchFamily="18" charset="0"/>
                  </a:rPr>
                  <a:t>Концентрат Zn</a:t>
                </a:r>
                <a:endParaRPr lang="ru-RU" sz="2800"/>
              </a:p>
            </p:txBody>
          </p:sp>
          <p:sp>
            <p:nvSpPr>
              <p:cNvPr id="134156" name="Line 144"/>
              <p:cNvSpPr>
                <a:spLocks noChangeShapeType="1"/>
              </p:cNvSpPr>
              <p:nvPr/>
            </p:nvSpPr>
            <p:spPr bwMode="auto">
              <a:xfrm>
                <a:off x="10004" y="7281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57" name="Line 145"/>
              <p:cNvSpPr>
                <a:spLocks noChangeShapeType="1"/>
              </p:cNvSpPr>
              <p:nvPr/>
            </p:nvSpPr>
            <p:spPr bwMode="auto">
              <a:xfrm>
                <a:off x="10755" y="7308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58" name="Line 146"/>
              <p:cNvSpPr>
                <a:spLocks noChangeShapeType="1"/>
              </p:cNvSpPr>
              <p:nvPr/>
            </p:nvSpPr>
            <p:spPr bwMode="auto">
              <a:xfrm>
                <a:off x="6736" y="9115"/>
                <a:ext cx="287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59" name="Rectangle 147"/>
              <p:cNvSpPr>
                <a:spLocks noChangeArrowheads="1"/>
              </p:cNvSpPr>
              <p:nvPr/>
            </p:nvSpPr>
            <p:spPr bwMode="auto">
              <a:xfrm>
                <a:off x="7040" y="7031"/>
                <a:ext cx="2964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0" name="Line 148"/>
              <p:cNvSpPr>
                <a:spLocks noChangeShapeType="1"/>
              </p:cNvSpPr>
              <p:nvPr/>
            </p:nvSpPr>
            <p:spPr bwMode="auto">
              <a:xfrm>
                <a:off x="7040" y="7281"/>
                <a:ext cx="0" cy="69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1" name="Rectangle 149"/>
              <p:cNvSpPr>
                <a:spLocks noChangeArrowheads="1"/>
              </p:cNvSpPr>
              <p:nvPr/>
            </p:nvSpPr>
            <p:spPr bwMode="auto">
              <a:xfrm>
                <a:off x="6642" y="8441"/>
                <a:ext cx="2965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2" name="Line 150"/>
              <p:cNvSpPr>
                <a:spLocks noChangeShapeType="1"/>
              </p:cNvSpPr>
              <p:nvPr/>
            </p:nvSpPr>
            <p:spPr bwMode="auto">
              <a:xfrm>
                <a:off x="6642" y="8691"/>
                <a:ext cx="0" cy="131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3" name="Line 151"/>
              <p:cNvSpPr>
                <a:spLocks noChangeShapeType="1"/>
              </p:cNvSpPr>
              <p:nvPr/>
            </p:nvSpPr>
            <p:spPr bwMode="auto">
              <a:xfrm>
                <a:off x="9607" y="8691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4" name="Rectangle 152"/>
              <p:cNvSpPr>
                <a:spLocks noChangeArrowheads="1"/>
              </p:cNvSpPr>
              <p:nvPr/>
            </p:nvSpPr>
            <p:spPr bwMode="auto">
              <a:xfrm>
                <a:off x="10755" y="7058"/>
                <a:ext cx="2964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5" name="Text Box 153"/>
              <p:cNvSpPr txBox="1">
                <a:spLocks noChangeArrowheads="1"/>
              </p:cNvSpPr>
              <p:nvPr/>
            </p:nvSpPr>
            <p:spPr bwMode="auto">
              <a:xfrm>
                <a:off x="10757" y="6422"/>
                <a:ext cx="2943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Контрольная</a:t>
                </a:r>
                <a:r>
                  <a:rPr lang="en-US" sz="2000">
                    <a:latin typeface="Times New Roman" pitchFamily="18" charset="0"/>
                  </a:rPr>
                  <a:t> I</a:t>
                </a:r>
                <a:endParaRPr lang="ru-RU" sz="2800"/>
              </a:p>
            </p:txBody>
          </p:sp>
          <p:sp>
            <p:nvSpPr>
              <p:cNvPr id="134166" name="Line 154"/>
              <p:cNvSpPr>
                <a:spLocks noChangeShapeType="1"/>
              </p:cNvSpPr>
              <p:nvPr/>
            </p:nvSpPr>
            <p:spPr bwMode="auto">
              <a:xfrm>
                <a:off x="13719" y="7308"/>
                <a:ext cx="0" cy="1133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7" name="Rectangle 155"/>
              <p:cNvSpPr>
                <a:spLocks noChangeArrowheads="1"/>
              </p:cNvSpPr>
              <p:nvPr/>
            </p:nvSpPr>
            <p:spPr bwMode="auto">
              <a:xfrm>
                <a:off x="8316" y="5828"/>
                <a:ext cx="3696" cy="251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68" name="Text Box 156"/>
              <p:cNvSpPr txBox="1">
                <a:spLocks noChangeArrowheads="1"/>
              </p:cNvSpPr>
              <p:nvPr/>
            </p:nvSpPr>
            <p:spPr bwMode="auto">
              <a:xfrm>
                <a:off x="7963" y="5210"/>
                <a:ext cx="4471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Основная флотация </a:t>
                </a:r>
                <a:r>
                  <a:rPr lang="en-US" sz="2000">
                    <a:latin typeface="Times New Roman" pitchFamily="18" charset="0"/>
                  </a:rPr>
                  <a:t>Zn</a:t>
                </a:r>
                <a:endParaRPr lang="ru-RU" sz="2800"/>
              </a:p>
            </p:txBody>
          </p:sp>
          <p:sp>
            <p:nvSpPr>
              <p:cNvPr id="134169" name="Line 157"/>
              <p:cNvSpPr>
                <a:spLocks noChangeShapeType="1"/>
              </p:cNvSpPr>
              <p:nvPr/>
            </p:nvSpPr>
            <p:spPr bwMode="auto">
              <a:xfrm>
                <a:off x="8316" y="5956"/>
                <a:ext cx="0" cy="693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0" name="Line 158"/>
              <p:cNvSpPr>
                <a:spLocks noChangeShapeType="1"/>
              </p:cNvSpPr>
              <p:nvPr/>
            </p:nvSpPr>
            <p:spPr bwMode="auto">
              <a:xfrm>
                <a:off x="12012" y="5956"/>
                <a:ext cx="0" cy="693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1" name="Line 159"/>
              <p:cNvSpPr>
                <a:spLocks noChangeShapeType="1"/>
              </p:cNvSpPr>
              <p:nvPr/>
            </p:nvSpPr>
            <p:spPr bwMode="auto">
              <a:xfrm>
                <a:off x="10004" y="7705"/>
                <a:ext cx="75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2" name="Line 160"/>
              <p:cNvSpPr>
                <a:spLocks noChangeShapeType="1"/>
              </p:cNvSpPr>
              <p:nvPr/>
            </p:nvSpPr>
            <p:spPr bwMode="auto">
              <a:xfrm>
                <a:off x="10380" y="7724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3" name="Line 161"/>
              <p:cNvSpPr>
                <a:spLocks noChangeShapeType="1"/>
              </p:cNvSpPr>
              <p:nvPr/>
            </p:nvSpPr>
            <p:spPr bwMode="auto">
              <a:xfrm>
                <a:off x="10380" y="8148"/>
                <a:ext cx="317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4" name="Freeform 162"/>
              <p:cNvSpPr>
                <a:spLocks/>
              </p:cNvSpPr>
              <p:nvPr/>
            </p:nvSpPr>
            <p:spPr bwMode="auto">
              <a:xfrm>
                <a:off x="13554" y="8032"/>
                <a:ext cx="282" cy="116"/>
              </a:xfrm>
              <a:custGeom>
                <a:avLst/>
                <a:gdLst>
                  <a:gd name="T0" fmla="*/ 0 w 300"/>
                  <a:gd name="T1" fmla="*/ 95 h 120"/>
                  <a:gd name="T2" fmla="*/ 91 w 300"/>
                  <a:gd name="T3" fmla="*/ 0 h 120"/>
                  <a:gd name="T4" fmla="*/ 195 w 300"/>
                  <a:gd name="T5" fmla="*/ 79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5" name="Line 163"/>
              <p:cNvSpPr>
                <a:spLocks noChangeShapeType="1"/>
              </p:cNvSpPr>
              <p:nvPr/>
            </p:nvSpPr>
            <p:spPr bwMode="auto">
              <a:xfrm>
                <a:off x="13836" y="8113"/>
                <a:ext cx="19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6" name="Line 164"/>
              <p:cNvSpPr>
                <a:spLocks noChangeShapeType="1"/>
              </p:cNvSpPr>
              <p:nvPr/>
            </p:nvSpPr>
            <p:spPr bwMode="auto">
              <a:xfrm flipV="1">
                <a:off x="14031" y="4815"/>
                <a:ext cx="0" cy="329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7" name="Line 165"/>
              <p:cNvSpPr>
                <a:spLocks noChangeShapeType="1"/>
              </p:cNvSpPr>
              <p:nvPr/>
            </p:nvSpPr>
            <p:spPr bwMode="auto">
              <a:xfrm flipH="1">
                <a:off x="11126" y="4815"/>
                <a:ext cx="290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8" name="Freeform 166"/>
              <p:cNvSpPr>
                <a:spLocks/>
              </p:cNvSpPr>
              <p:nvPr/>
            </p:nvSpPr>
            <p:spPr bwMode="auto">
              <a:xfrm>
                <a:off x="6455" y="9000"/>
                <a:ext cx="281" cy="115"/>
              </a:xfrm>
              <a:custGeom>
                <a:avLst/>
                <a:gdLst>
                  <a:gd name="T0" fmla="*/ 0 w 300"/>
                  <a:gd name="T1" fmla="*/ 89 h 120"/>
                  <a:gd name="T2" fmla="*/ 89 w 300"/>
                  <a:gd name="T3" fmla="*/ 0 h 120"/>
                  <a:gd name="T4" fmla="*/ 188 w 300"/>
                  <a:gd name="T5" fmla="*/ 75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79" name="Line 167"/>
              <p:cNvSpPr>
                <a:spLocks noChangeShapeType="1"/>
              </p:cNvSpPr>
              <p:nvPr/>
            </p:nvSpPr>
            <p:spPr bwMode="auto">
              <a:xfrm>
                <a:off x="5704" y="9115"/>
                <a:ext cx="75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0" name="Line 168"/>
              <p:cNvSpPr>
                <a:spLocks noChangeShapeType="1"/>
              </p:cNvSpPr>
              <p:nvPr/>
            </p:nvSpPr>
            <p:spPr bwMode="auto">
              <a:xfrm flipV="1">
                <a:off x="5704" y="6264"/>
                <a:ext cx="0" cy="285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1" name="Line 169"/>
              <p:cNvSpPr>
                <a:spLocks noChangeShapeType="1"/>
              </p:cNvSpPr>
              <p:nvPr/>
            </p:nvSpPr>
            <p:spPr bwMode="auto">
              <a:xfrm>
                <a:off x="5704" y="6264"/>
                <a:ext cx="251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2" name="Line 170"/>
              <p:cNvSpPr>
                <a:spLocks noChangeShapeType="1"/>
              </p:cNvSpPr>
              <p:nvPr/>
            </p:nvSpPr>
            <p:spPr bwMode="auto">
              <a:xfrm>
                <a:off x="11704" y="9115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3" name="Rectangle 171"/>
              <p:cNvSpPr>
                <a:spLocks noChangeArrowheads="1"/>
              </p:cNvSpPr>
              <p:nvPr/>
            </p:nvSpPr>
            <p:spPr bwMode="auto">
              <a:xfrm>
                <a:off x="11704" y="8865"/>
                <a:ext cx="2965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4" name="Line 172"/>
              <p:cNvSpPr>
                <a:spLocks noChangeShapeType="1"/>
              </p:cNvSpPr>
              <p:nvPr/>
            </p:nvSpPr>
            <p:spPr bwMode="auto">
              <a:xfrm>
                <a:off x="14669" y="9115"/>
                <a:ext cx="0" cy="94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5" name="Line 173"/>
              <p:cNvSpPr>
                <a:spLocks noChangeShapeType="1"/>
              </p:cNvSpPr>
              <p:nvPr/>
            </p:nvSpPr>
            <p:spPr bwMode="auto">
              <a:xfrm>
                <a:off x="11704" y="9539"/>
                <a:ext cx="278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6" name="Freeform 174"/>
              <p:cNvSpPr>
                <a:spLocks/>
              </p:cNvSpPr>
              <p:nvPr/>
            </p:nvSpPr>
            <p:spPr bwMode="auto">
              <a:xfrm>
                <a:off x="14485" y="9416"/>
                <a:ext cx="281" cy="115"/>
              </a:xfrm>
              <a:custGeom>
                <a:avLst/>
                <a:gdLst>
                  <a:gd name="T0" fmla="*/ 0 w 300"/>
                  <a:gd name="T1" fmla="*/ 89 h 120"/>
                  <a:gd name="T2" fmla="*/ 89 w 300"/>
                  <a:gd name="T3" fmla="*/ 0 h 120"/>
                  <a:gd name="T4" fmla="*/ 188 w 300"/>
                  <a:gd name="T5" fmla="*/ 75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7" name="Line 175"/>
              <p:cNvSpPr>
                <a:spLocks noChangeShapeType="1"/>
              </p:cNvSpPr>
              <p:nvPr/>
            </p:nvSpPr>
            <p:spPr bwMode="auto">
              <a:xfrm flipV="1">
                <a:off x="15067" y="6233"/>
                <a:ext cx="0" cy="329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8" name="Line 176"/>
              <p:cNvSpPr>
                <a:spLocks noChangeShapeType="1"/>
              </p:cNvSpPr>
              <p:nvPr/>
            </p:nvSpPr>
            <p:spPr bwMode="auto">
              <a:xfrm>
                <a:off x="14766" y="9531"/>
                <a:ext cx="301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89" name="Line 177"/>
              <p:cNvSpPr>
                <a:spLocks noChangeShapeType="1"/>
              </p:cNvSpPr>
              <p:nvPr/>
            </p:nvSpPr>
            <p:spPr bwMode="auto">
              <a:xfrm>
                <a:off x="14117" y="6233"/>
                <a:ext cx="950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0" name="Freeform 178"/>
              <p:cNvSpPr>
                <a:spLocks/>
              </p:cNvSpPr>
              <p:nvPr/>
            </p:nvSpPr>
            <p:spPr bwMode="auto">
              <a:xfrm>
                <a:off x="13836" y="6117"/>
                <a:ext cx="281" cy="116"/>
              </a:xfrm>
              <a:custGeom>
                <a:avLst/>
                <a:gdLst>
                  <a:gd name="T0" fmla="*/ 0 w 300"/>
                  <a:gd name="T1" fmla="*/ 95 h 120"/>
                  <a:gd name="T2" fmla="*/ 89 w 300"/>
                  <a:gd name="T3" fmla="*/ 0 h 120"/>
                  <a:gd name="T4" fmla="*/ 188 w 300"/>
                  <a:gd name="T5" fmla="*/ 79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1" name="Line 179"/>
              <p:cNvSpPr>
                <a:spLocks noChangeShapeType="1"/>
              </p:cNvSpPr>
              <p:nvPr/>
            </p:nvSpPr>
            <p:spPr bwMode="auto">
              <a:xfrm flipH="1">
                <a:off x="12012" y="6233"/>
                <a:ext cx="182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2" name="Text Box 180"/>
              <p:cNvSpPr txBox="1">
                <a:spLocks noChangeArrowheads="1"/>
              </p:cNvSpPr>
              <p:nvPr/>
            </p:nvSpPr>
            <p:spPr bwMode="auto">
              <a:xfrm>
                <a:off x="13763" y="9909"/>
                <a:ext cx="1847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Отходы</a:t>
                </a:r>
                <a:endParaRPr lang="ru-RU" sz="2800"/>
              </a:p>
            </p:txBody>
          </p:sp>
          <p:sp>
            <p:nvSpPr>
              <p:cNvPr id="134193" name="Text Box 181"/>
              <p:cNvSpPr txBox="1">
                <a:spLocks noChangeArrowheads="1"/>
              </p:cNvSpPr>
              <p:nvPr/>
            </p:nvSpPr>
            <p:spPr bwMode="auto">
              <a:xfrm>
                <a:off x="4043" y="2860"/>
                <a:ext cx="2764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Перечистка </a:t>
                </a:r>
                <a:r>
                  <a:rPr lang="en-US" sz="2000">
                    <a:latin typeface="Times New Roman" pitchFamily="18" charset="0"/>
                  </a:rPr>
                  <a:t>I</a:t>
                </a:r>
                <a:endParaRPr lang="ru-RU" sz="2800"/>
              </a:p>
            </p:txBody>
          </p:sp>
          <p:sp>
            <p:nvSpPr>
              <p:cNvPr id="134194" name="Text Box 182"/>
              <p:cNvSpPr txBox="1">
                <a:spLocks noChangeArrowheads="1"/>
              </p:cNvSpPr>
              <p:nvPr/>
            </p:nvSpPr>
            <p:spPr bwMode="auto">
              <a:xfrm>
                <a:off x="1145" y="6422"/>
                <a:ext cx="3447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sz="2000">
                    <a:latin typeface="Times New Roman" pitchFamily="18" charset="0"/>
                  </a:rPr>
                  <a:t>Концентрат Pb</a:t>
                </a:r>
                <a:endParaRPr lang="ru-RU" sz="2800"/>
              </a:p>
            </p:txBody>
          </p:sp>
          <p:sp>
            <p:nvSpPr>
              <p:cNvPr id="134195" name="Line 183"/>
              <p:cNvSpPr>
                <a:spLocks noChangeShapeType="1"/>
              </p:cNvSpPr>
              <p:nvPr/>
            </p:nvSpPr>
            <p:spPr bwMode="auto">
              <a:xfrm>
                <a:off x="6978" y="3728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6" name="Line 184"/>
              <p:cNvSpPr>
                <a:spLocks noChangeShapeType="1"/>
              </p:cNvSpPr>
              <p:nvPr/>
            </p:nvSpPr>
            <p:spPr bwMode="auto">
              <a:xfrm>
                <a:off x="7803" y="3728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7" name="Line 185"/>
              <p:cNvSpPr>
                <a:spLocks noChangeShapeType="1"/>
              </p:cNvSpPr>
              <p:nvPr/>
            </p:nvSpPr>
            <p:spPr bwMode="auto">
              <a:xfrm>
                <a:off x="2279" y="5597"/>
                <a:ext cx="315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8" name="Rectangle 186"/>
              <p:cNvSpPr>
                <a:spLocks noChangeArrowheads="1"/>
              </p:cNvSpPr>
              <p:nvPr/>
            </p:nvSpPr>
            <p:spPr bwMode="auto">
              <a:xfrm>
                <a:off x="3722" y="3478"/>
                <a:ext cx="3256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99" name="Line 187"/>
              <p:cNvSpPr>
                <a:spLocks noChangeShapeType="1"/>
              </p:cNvSpPr>
              <p:nvPr/>
            </p:nvSpPr>
            <p:spPr bwMode="auto">
              <a:xfrm>
                <a:off x="3722" y="3728"/>
                <a:ext cx="0" cy="69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0" name="Text Box 188"/>
              <p:cNvSpPr txBox="1">
                <a:spLocks noChangeArrowheads="1"/>
              </p:cNvSpPr>
              <p:nvPr/>
            </p:nvSpPr>
            <p:spPr bwMode="auto">
              <a:xfrm>
                <a:off x="2441" y="4293"/>
                <a:ext cx="3103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Перечистка </a:t>
                </a:r>
                <a:r>
                  <a:rPr lang="en-US" sz="2000">
                    <a:latin typeface="Times New Roman" pitchFamily="18" charset="0"/>
                  </a:rPr>
                  <a:t>II</a:t>
                </a:r>
                <a:endParaRPr lang="ru-RU" sz="2800"/>
              </a:p>
            </p:txBody>
          </p:sp>
          <p:sp>
            <p:nvSpPr>
              <p:cNvPr id="134201" name="Rectangle 189"/>
              <p:cNvSpPr>
                <a:spLocks noChangeArrowheads="1"/>
              </p:cNvSpPr>
              <p:nvPr/>
            </p:nvSpPr>
            <p:spPr bwMode="auto">
              <a:xfrm>
                <a:off x="2176" y="4923"/>
                <a:ext cx="3256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2" name="Line 190"/>
              <p:cNvSpPr>
                <a:spLocks noChangeShapeType="1"/>
              </p:cNvSpPr>
              <p:nvPr/>
            </p:nvSpPr>
            <p:spPr bwMode="auto">
              <a:xfrm>
                <a:off x="2176" y="5173"/>
                <a:ext cx="0" cy="131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3" name="Line 191"/>
              <p:cNvSpPr>
                <a:spLocks noChangeShapeType="1"/>
              </p:cNvSpPr>
              <p:nvPr/>
            </p:nvSpPr>
            <p:spPr bwMode="auto">
              <a:xfrm>
                <a:off x="5432" y="5173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4" name="Rectangle 192"/>
              <p:cNvSpPr>
                <a:spLocks noChangeArrowheads="1"/>
              </p:cNvSpPr>
              <p:nvPr/>
            </p:nvSpPr>
            <p:spPr bwMode="auto">
              <a:xfrm>
                <a:off x="7803" y="3478"/>
                <a:ext cx="3257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5" name="Text Box 193"/>
              <p:cNvSpPr txBox="1">
                <a:spLocks noChangeArrowheads="1"/>
              </p:cNvSpPr>
              <p:nvPr/>
            </p:nvSpPr>
            <p:spPr bwMode="auto">
              <a:xfrm>
                <a:off x="7959" y="2860"/>
                <a:ext cx="2867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Контрольная</a:t>
                </a:r>
                <a:endParaRPr lang="ru-RU" sz="2800"/>
              </a:p>
            </p:txBody>
          </p:sp>
          <p:sp>
            <p:nvSpPr>
              <p:cNvPr id="134206" name="Line 194"/>
              <p:cNvSpPr>
                <a:spLocks noChangeShapeType="1"/>
              </p:cNvSpPr>
              <p:nvPr/>
            </p:nvSpPr>
            <p:spPr bwMode="auto">
              <a:xfrm>
                <a:off x="11060" y="3728"/>
                <a:ext cx="0" cy="1753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7" name="Line 195"/>
              <p:cNvSpPr>
                <a:spLocks noChangeShapeType="1"/>
              </p:cNvSpPr>
              <p:nvPr/>
            </p:nvSpPr>
            <p:spPr bwMode="auto">
              <a:xfrm>
                <a:off x="7102" y="1077"/>
                <a:ext cx="0" cy="609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8" name="Rectangle 196"/>
              <p:cNvSpPr>
                <a:spLocks noChangeArrowheads="1"/>
              </p:cNvSpPr>
              <p:nvPr/>
            </p:nvSpPr>
            <p:spPr bwMode="auto">
              <a:xfrm>
                <a:off x="5082" y="2187"/>
                <a:ext cx="4061" cy="25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09" name="Text Box 197"/>
              <p:cNvSpPr txBox="1">
                <a:spLocks noChangeArrowheads="1"/>
              </p:cNvSpPr>
              <p:nvPr/>
            </p:nvSpPr>
            <p:spPr bwMode="auto">
              <a:xfrm>
                <a:off x="4975" y="1542"/>
                <a:ext cx="4459" cy="65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 sz="2000">
                    <a:latin typeface="Times New Roman" pitchFamily="18" charset="0"/>
                  </a:rPr>
                  <a:t>Основная флотация </a:t>
                </a:r>
                <a:r>
                  <a:rPr lang="en-US" sz="2000">
                    <a:latin typeface="Times New Roman" pitchFamily="18" charset="0"/>
                  </a:rPr>
                  <a:t>Pb</a:t>
                </a:r>
                <a:endParaRPr lang="ru-RU" sz="2800"/>
              </a:p>
            </p:txBody>
          </p:sp>
          <p:sp>
            <p:nvSpPr>
              <p:cNvPr id="134210" name="Line 198"/>
              <p:cNvSpPr>
                <a:spLocks noChangeShapeType="1"/>
              </p:cNvSpPr>
              <p:nvPr/>
            </p:nvSpPr>
            <p:spPr bwMode="auto">
              <a:xfrm>
                <a:off x="5082" y="2437"/>
                <a:ext cx="0" cy="69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1" name="Line 199"/>
              <p:cNvSpPr>
                <a:spLocks noChangeShapeType="1"/>
              </p:cNvSpPr>
              <p:nvPr/>
            </p:nvSpPr>
            <p:spPr bwMode="auto">
              <a:xfrm>
                <a:off x="9143" y="2437"/>
                <a:ext cx="0" cy="69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2" name="Line 200"/>
              <p:cNvSpPr>
                <a:spLocks noChangeShapeType="1"/>
              </p:cNvSpPr>
              <p:nvPr/>
            </p:nvSpPr>
            <p:spPr bwMode="auto">
              <a:xfrm>
                <a:off x="6978" y="4152"/>
                <a:ext cx="82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3" name="Line 201"/>
              <p:cNvSpPr>
                <a:spLocks noChangeShapeType="1"/>
              </p:cNvSpPr>
              <p:nvPr/>
            </p:nvSpPr>
            <p:spPr bwMode="auto">
              <a:xfrm>
                <a:off x="7391" y="4171"/>
                <a:ext cx="0" cy="4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4" name="Line 202"/>
              <p:cNvSpPr>
                <a:spLocks noChangeShapeType="1"/>
              </p:cNvSpPr>
              <p:nvPr/>
            </p:nvSpPr>
            <p:spPr bwMode="auto">
              <a:xfrm>
                <a:off x="7391" y="4595"/>
                <a:ext cx="3487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5" name="Freeform 203"/>
              <p:cNvSpPr>
                <a:spLocks/>
              </p:cNvSpPr>
              <p:nvPr/>
            </p:nvSpPr>
            <p:spPr bwMode="auto">
              <a:xfrm>
                <a:off x="10878" y="4480"/>
                <a:ext cx="309" cy="115"/>
              </a:xfrm>
              <a:custGeom>
                <a:avLst/>
                <a:gdLst>
                  <a:gd name="T0" fmla="*/ 0 w 300"/>
                  <a:gd name="T1" fmla="*/ 89 h 120"/>
                  <a:gd name="T2" fmla="*/ 172 w 300"/>
                  <a:gd name="T3" fmla="*/ 0 h 120"/>
                  <a:gd name="T4" fmla="*/ 369 w 300"/>
                  <a:gd name="T5" fmla="*/ 75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6" name="Line 204"/>
              <p:cNvSpPr>
                <a:spLocks noChangeShapeType="1"/>
              </p:cNvSpPr>
              <p:nvPr/>
            </p:nvSpPr>
            <p:spPr bwMode="auto">
              <a:xfrm>
                <a:off x="11187" y="4595"/>
                <a:ext cx="82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7" name="Line 205"/>
              <p:cNvSpPr>
                <a:spLocks noChangeShapeType="1"/>
              </p:cNvSpPr>
              <p:nvPr/>
            </p:nvSpPr>
            <p:spPr bwMode="auto">
              <a:xfrm flipV="1">
                <a:off x="12012" y="1266"/>
                <a:ext cx="0" cy="3329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8" name="Line 206"/>
              <p:cNvSpPr>
                <a:spLocks noChangeShapeType="1"/>
              </p:cNvSpPr>
              <p:nvPr/>
            </p:nvSpPr>
            <p:spPr bwMode="auto">
              <a:xfrm flipH="1">
                <a:off x="7102" y="1266"/>
                <a:ext cx="485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19" name="Freeform 207"/>
              <p:cNvSpPr>
                <a:spLocks/>
              </p:cNvSpPr>
              <p:nvPr/>
            </p:nvSpPr>
            <p:spPr bwMode="auto">
              <a:xfrm>
                <a:off x="1970" y="5481"/>
                <a:ext cx="309" cy="116"/>
              </a:xfrm>
              <a:custGeom>
                <a:avLst/>
                <a:gdLst>
                  <a:gd name="T0" fmla="*/ 0 w 300"/>
                  <a:gd name="T1" fmla="*/ 95 h 120"/>
                  <a:gd name="T2" fmla="*/ 172 w 300"/>
                  <a:gd name="T3" fmla="*/ 0 h 120"/>
                  <a:gd name="T4" fmla="*/ 369 w 300"/>
                  <a:gd name="T5" fmla="*/ 79 h 120"/>
                  <a:gd name="T6" fmla="*/ 0 60000 65536"/>
                  <a:gd name="T7" fmla="*/ 0 60000 65536"/>
                  <a:gd name="T8" fmla="*/ 0 60000 65536"/>
                  <a:gd name="T9" fmla="*/ 0 w 300"/>
                  <a:gd name="T10" fmla="*/ 0 h 120"/>
                  <a:gd name="T11" fmla="*/ 300 w 300"/>
                  <a:gd name="T12" fmla="*/ 120 h 1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0" h="120">
                    <a:moveTo>
                      <a:pt x="0" y="120"/>
                    </a:moveTo>
                    <a:cubicBezTo>
                      <a:pt x="30" y="30"/>
                      <a:pt x="53" y="29"/>
                      <a:pt x="140" y="0"/>
                    </a:cubicBezTo>
                    <a:cubicBezTo>
                      <a:pt x="197" y="11"/>
                      <a:pt x="300" y="14"/>
                      <a:pt x="300" y="10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20" name="Line 208"/>
              <p:cNvSpPr>
                <a:spLocks noChangeShapeType="1"/>
              </p:cNvSpPr>
              <p:nvPr/>
            </p:nvSpPr>
            <p:spPr bwMode="auto">
              <a:xfrm>
                <a:off x="1145" y="5597"/>
                <a:ext cx="82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21" name="Line 209"/>
              <p:cNvSpPr>
                <a:spLocks noChangeShapeType="1"/>
              </p:cNvSpPr>
              <p:nvPr/>
            </p:nvSpPr>
            <p:spPr bwMode="auto">
              <a:xfrm flipV="1">
                <a:off x="1145" y="2746"/>
                <a:ext cx="0" cy="285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22" name="Line 210"/>
              <p:cNvSpPr>
                <a:spLocks noChangeShapeType="1"/>
              </p:cNvSpPr>
              <p:nvPr/>
            </p:nvSpPr>
            <p:spPr bwMode="auto">
              <a:xfrm>
                <a:off x="1145" y="2746"/>
                <a:ext cx="3937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4151" name="Text Box 197"/>
            <p:cNvSpPr txBox="1">
              <a:spLocks noChangeArrowheads="1"/>
            </p:cNvSpPr>
            <p:nvPr/>
          </p:nvSpPr>
          <p:spPr bwMode="auto">
            <a:xfrm>
              <a:off x="3143240" y="180000"/>
              <a:ext cx="1500198" cy="41145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2000">
                  <a:latin typeface="Times New Roman" pitchFamily="18" charset="0"/>
                </a:rPr>
                <a:t>Pb</a:t>
              </a:r>
              <a:r>
                <a:rPr lang="ru-RU" sz="2000">
                  <a:latin typeface="Times New Roman" pitchFamily="18" charset="0"/>
                </a:rPr>
                <a:t>-</a:t>
              </a:r>
              <a:r>
                <a:rPr lang="en-US" sz="2000">
                  <a:latin typeface="Times New Roman" pitchFamily="18" charset="0"/>
                </a:rPr>
                <a:t> Zn</a:t>
              </a:r>
              <a:r>
                <a:rPr lang="ru-RU" sz="2000">
                  <a:latin typeface="Times New Roman" pitchFamily="18" charset="0"/>
                </a:rPr>
                <a:t> руда</a:t>
              </a:r>
              <a:endParaRPr lang="ru-RU" sz="2000"/>
            </a:p>
          </p:txBody>
        </p:sp>
      </p:grpSp>
      <p:sp>
        <p:nvSpPr>
          <p:cNvPr id="177" name="Text Box 15"/>
          <p:cNvSpPr txBox="1">
            <a:spLocks noChangeArrowheads="1"/>
          </p:cNvSpPr>
          <p:nvPr/>
        </p:nvSpPr>
        <p:spPr bwMode="auto">
          <a:xfrm>
            <a:off x="1071563" y="1214438"/>
            <a:ext cx="6643687" cy="769937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Циклы обогащения</a:t>
            </a:r>
            <a:endParaRPr lang="fr-FR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8" name="Text Box 15"/>
          <p:cNvSpPr txBox="1">
            <a:spLocks noChangeArrowheads="1"/>
          </p:cNvSpPr>
          <p:nvPr/>
        </p:nvSpPr>
        <p:spPr bwMode="auto">
          <a:xfrm>
            <a:off x="0" y="107156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Циклы именуются по названию ПК: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свинцовый,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медный,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цинковый,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пиритный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д.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8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70892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Оптимальный поток пульпы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/>
          <p:cNvSpPr/>
          <p:nvPr/>
        </p:nvSpPr>
        <p:spPr bwMode="auto">
          <a:xfrm>
            <a:off x="1000125" y="1143000"/>
            <a:ext cx="6480175" cy="4757738"/>
          </a:xfrm>
          <a:custGeom>
            <a:avLst/>
            <a:gdLst>
              <a:gd name="connsiteX0" fmla="*/ 0 w 6480313"/>
              <a:gd name="connsiteY0" fmla="*/ 4757530 h 4757530"/>
              <a:gd name="connsiteX1" fmla="*/ 371061 w 6480313"/>
              <a:gd name="connsiteY1" fmla="*/ 3379304 h 4757530"/>
              <a:gd name="connsiteX2" fmla="*/ 848140 w 6480313"/>
              <a:gd name="connsiteY2" fmla="*/ 2067339 h 4757530"/>
              <a:gd name="connsiteX3" fmla="*/ 1431235 w 6480313"/>
              <a:gd name="connsiteY3" fmla="*/ 1099930 h 4757530"/>
              <a:gd name="connsiteX4" fmla="*/ 2345635 w 6480313"/>
              <a:gd name="connsiteY4" fmla="*/ 516835 h 4757530"/>
              <a:gd name="connsiteX5" fmla="*/ 3419061 w 6480313"/>
              <a:gd name="connsiteY5" fmla="*/ 172278 h 4757530"/>
              <a:gd name="connsiteX6" fmla="*/ 5155096 w 6480313"/>
              <a:gd name="connsiteY6" fmla="*/ 39756 h 4757530"/>
              <a:gd name="connsiteX7" fmla="*/ 6480313 w 6480313"/>
              <a:gd name="connsiteY7" fmla="*/ 0 h 475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313" h="4757530">
                <a:moveTo>
                  <a:pt x="0" y="4757530"/>
                </a:moveTo>
                <a:cubicBezTo>
                  <a:pt x="114852" y="4292599"/>
                  <a:pt x="229704" y="3827669"/>
                  <a:pt x="371061" y="3379304"/>
                </a:cubicBezTo>
                <a:cubicBezTo>
                  <a:pt x="512418" y="2930939"/>
                  <a:pt x="671444" y="2447235"/>
                  <a:pt x="848140" y="2067339"/>
                </a:cubicBezTo>
                <a:cubicBezTo>
                  <a:pt x="1024836" y="1687443"/>
                  <a:pt x="1181653" y="1358347"/>
                  <a:pt x="1431235" y="1099930"/>
                </a:cubicBezTo>
                <a:cubicBezTo>
                  <a:pt x="1680817" y="841513"/>
                  <a:pt x="2014331" y="671444"/>
                  <a:pt x="2345635" y="516835"/>
                </a:cubicBezTo>
                <a:cubicBezTo>
                  <a:pt x="2676939" y="362226"/>
                  <a:pt x="2950818" y="251791"/>
                  <a:pt x="3419061" y="172278"/>
                </a:cubicBezTo>
                <a:cubicBezTo>
                  <a:pt x="3887304" y="92765"/>
                  <a:pt x="4644887" y="68469"/>
                  <a:pt x="5155096" y="39756"/>
                </a:cubicBezTo>
                <a:cubicBezTo>
                  <a:pt x="5665305" y="11043"/>
                  <a:pt x="6072809" y="5521"/>
                  <a:pt x="6480313" y="0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7531100" y="1276350"/>
          <a:ext cx="311150" cy="612775"/>
        </p:xfrm>
        <a:graphic>
          <a:graphicData uri="http://schemas.openxmlformats.org/presentationml/2006/ole">
            <p:oleObj spid="_x0000_s38914" name="Формула" r:id="rId3" imgW="101520" imgH="190440" progId="Equation.3">
              <p:embed/>
            </p:oleObj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6500813" y="4572000"/>
          <a:ext cx="427037" cy="614363"/>
        </p:xfrm>
        <a:graphic>
          <a:graphicData uri="http://schemas.openxmlformats.org/presentationml/2006/ole">
            <p:oleObj spid="_x0000_s38915" name="Формула" r:id="rId4" imgW="139680" imgH="190440" progId="Equation.3">
              <p:embed/>
            </p:oleObj>
          </a:graphicData>
        </a:graphic>
      </p:graphicFrame>
      <p:cxnSp>
        <p:nvCxnSpPr>
          <p:cNvPr id="18" name="Прямая со стрелкой 17"/>
          <p:cNvCxnSpPr>
            <a:stCxn id="15" idx="0"/>
          </p:cNvCxnSpPr>
          <p:nvPr/>
        </p:nvCxnSpPr>
        <p:spPr bwMode="auto">
          <a:xfrm flipH="1" flipV="1">
            <a:off x="979488" y="360363"/>
            <a:ext cx="20637" cy="5540375"/>
          </a:xfrm>
          <a:prstGeom prst="straightConnector1">
            <a:avLst/>
          </a:prstGeom>
          <a:ln w="4445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0"/>
          </p:cNvCxnSpPr>
          <p:nvPr/>
        </p:nvCxnSpPr>
        <p:spPr bwMode="auto">
          <a:xfrm flipV="1">
            <a:off x="1000125" y="5861050"/>
            <a:ext cx="7265988" cy="39688"/>
          </a:xfrm>
          <a:prstGeom prst="straightConnector1">
            <a:avLst/>
          </a:prstGeom>
          <a:ln w="4445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037" name="Object 11"/>
          <p:cNvGraphicFramePr>
            <a:graphicFrameLocks noChangeAspect="1"/>
          </p:cNvGraphicFramePr>
          <p:nvPr/>
        </p:nvGraphicFramePr>
        <p:xfrm>
          <a:off x="6362700" y="5834063"/>
          <a:ext cx="2760663" cy="1023937"/>
        </p:xfrm>
        <a:graphic>
          <a:graphicData uri="http://schemas.openxmlformats.org/presentationml/2006/ole">
            <p:oleObj spid="_x0000_s38916" name="Формула" r:id="rId5" imgW="901440" imgH="317160" progId="Equation.3">
              <p:embed/>
            </p:oleObj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153988" y="0"/>
          <a:ext cx="815975" cy="1636713"/>
        </p:xfrm>
        <a:graphic>
          <a:graphicData uri="http://schemas.openxmlformats.org/presentationml/2006/ole">
            <p:oleObj spid="_x0000_s38917" name="Формула" r:id="rId6" imgW="266400" imgH="507960" progId="Equation.3">
              <p:embed/>
            </p:oleObj>
          </a:graphicData>
        </a:graphic>
      </p:graphicFrame>
      <p:sp>
        <p:nvSpPr>
          <p:cNvPr id="26" name="Полилиния 25"/>
          <p:cNvSpPr/>
          <p:nvPr/>
        </p:nvSpPr>
        <p:spPr>
          <a:xfrm>
            <a:off x="1020763" y="1558925"/>
            <a:ext cx="5684837" cy="4311650"/>
          </a:xfrm>
          <a:custGeom>
            <a:avLst/>
            <a:gdLst>
              <a:gd name="connsiteX0" fmla="*/ 0 w 5685183"/>
              <a:gd name="connsiteY0" fmla="*/ 4311374 h 4311374"/>
              <a:gd name="connsiteX1" fmla="*/ 1192696 w 5685183"/>
              <a:gd name="connsiteY1" fmla="*/ 1674191 h 4311374"/>
              <a:gd name="connsiteX2" fmla="*/ 2345635 w 5685183"/>
              <a:gd name="connsiteY2" fmla="*/ 229704 h 4311374"/>
              <a:gd name="connsiteX3" fmla="*/ 3061253 w 5685183"/>
              <a:gd name="connsiteY3" fmla="*/ 295965 h 4311374"/>
              <a:gd name="connsiteX4" fmla="*/ 4094922 w 5685183"/>
              <a:gd name="connsiteY4" fmla="*/ 1713948 h 4311374"/>
              <a:gd name="connsiteX5" fmla="*/ 5088835 w 5685183"/>
              <a:gd name="connsiteY5" fmla="*/ 3251200 h 4311374"/>
              <a:gd name="connsiteX6" fmla="*/ 5685183 w 5685183"/>
              <a:gd name="connsiteY6" fmla="*/ 4178852 h 431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5183" h="4311374">
                <a:moveTo>
                  <a:pt x="0" y="4311374"/>
                </a:moveTo>
                <a:cubicBezTo>
                  <a:pt x="400878" y="3332921"/>
                  <a:pt x="801757" y="2354469"/>
                  <a:pt x="1192696" y="1674191"/>
                </a:cubicBezTo>
                <a:cubicBezTo>
                  <a:pt x="1583635" y="993913"/>
                  <a:pt x="2034209" y="459408"/>
                  <a:pt x="2345635" y="229704"/>
                </a:cubicBezTo>
                <a:cubicBezTo>
                  <a:pt x="2657061" y="0"/>
                  <a:pt x="2769705" y="48591"/>
                  <a:pt x="3061253" y="295965"/>
                </a:cubicBezTo>
                <a:cubicBezTo>
                  <a:pt x="3352801" y="543339"/>
                  <a:pt x="3756992" y="1221409"/>
                  <a:pt x="4094922" y="1713948"/>
                </a:cubicBezTo>
                <a:cubicBezTo>
                  <a:pt x="4432852" y="2206487"/>
                  <a:pt x="5088835" y="3251200"/>
                  <a:pt x="5088835" y="3251200"/>
                </a:cubicBezTo>
                <a:lnTo>
                  <a:pt x="5685183" y="4178852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857250" y="0"/>
            <a:ext cx="82867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для </a:t>
            </a:r>
            <a:r>
              <a:rPr lang="ru-RU" sz="32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аэролифтных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механических прямоточных машин</a:t>
            </a:r>
            <a:endParaRPr lang="fr-FR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428625" y="4214813"/>
            <a:ext cx="6286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для камерных механических машин</a:t>
            </a:r>
            <a:endParaRPr lang="fr-FR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428750"/>
            <a:ext cx="91440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поступающей в машину пульпы должен быть близок к оптимальному (особенно для операций основных и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контрольных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2132856"/>
            <a:ext cx="79928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Флотационные машины</a:t>
            </a:r>
            <a:endParaRPr lang="ru-RU" sz="7200" b="1" i="1" cap="none" spc="0" dirty="0">
              <a:ln w="38100" cmpd="sng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23528" y="3140968"/>
            <a:ext cx="8229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kern="0" dirty="0">
                <a:solidFill>
                  <a:srgbClr val="800000"/>
                </a:solidFill>
                <a:latin typeface="+mn-lt"/>
              </a:rPr>
              <a:t>   </a:t>
            </a:r>
            <a:endParaRPr lang="ru-RU" sz="2800" b="1" kern="0" dirty="0">
              <a:solidFill>
                <a:srgbClr val="800000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dirty="0">
                <a:solidFill>
                  <a:srgbClr val="800000"/>
                </a:solidFill>
                <a:latin typeface="+mn-lt"/>
              </a:rPr>
              <a:t>камерные,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+mn-lt"/>
              </a:rPr>
              <a:t>прямоточные,</a:t>
            </a:r>
            <a:endParaRPr lang="ru-RU" sz="4000" b="1" kern="0" dirty="0">
              <a:solidFill>
                <a:srgbClr val="800000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smtClean="0">
                <a:solidFill>
                  <a:srgbClr val="800000"/>
                </a:solidFill>
                <a:latin typeface="+mn-lt"/>
              </a:rPr>
              <a:t>камерно-прямоточные.</a:t>
            </a:r>
            <a:endParaRPr lang="ru-RU" sz="4000" kern="0" dirty="0">
              <a:latin typeface="+mn-lt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548680"/>
            <a:ext cx="9144000" cy="3046988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00B05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800" b="1" i="1" dirty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флотационных </a:t>
            </a:r>
            <a:r>
              <a:rPr lang="ru-RU" sz="4800" b="1" i="1" dirty="0" smtClean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машин п</a:t>
            </a:r>
            <a:r>
              <a:rPr lang="ru-RU" sz="4800" b="1" i="1" kern="0" dirty="0" smtClean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способу передачи нагрузки из камеры в камеру</a:t>
            </a:r>
            <a:endParaRPr lang="fr-FR" sz="4800" b="1" i="1" dirty="0">
              <a:solidFill>
                <a:schemeClr val="accent4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556792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Камерные флотационные машины</a:t>
            </a:r>
            <a:endParaRPr lang="fr-FR" sz="6000" b="1" i="1" dirty="0" smtClean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00063" y="2643188"/>
            <a:ext cx="82804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i="1">
                <a:solidFill>
                  <a:srgbClr val="800000"/>
                </a:solidFill>
              </a:rPr>
              <a:t>Принципиальное устройство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0" y="500063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663300"/>
                </a:solidFill>
              </a:rPr>
              <a:t>1 - </a:t>
            </a:r>
            <a:r>
              <a:rPr lang="ru-RU" sz="2800" i="1" dirty="0" smtClean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подача пульпы,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2 -  рабочая камера,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3 -  импеллер,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4 -  статор (</a:t>
            </a:r>
            <a:r>
              <a:rPr lang="ru-RU" sz="2800" b="1" i="1" dirty="0" err="1" smtClean="0">
                <a:solidFill>
                  <a:srgbClr val="663300"/>
                </a:solidFill>
              </a:rPr>
              <a:t>надимпеллерный</a:t>
            </a:r>
            <a:r>
              <a:rPr lang="ru-RU" sz="2800" b="1" i="1" dirty="0" smtClean="0">
                <a:solidFill>
                  <a:srgbClr val="663300"/>
                </a:solidFill>
              </a:rPr>
              <a:t> диск с </a:t>
            </a:r>
            <a:r>
              <a:rPr lang="ru-RU" sz="2800" b="1" i="1" dirty="0" err="1" smtClean="0">
                <a:solidFill>
                  <a:srgbClr val="663300"/>
                </a:solidFill>
              </a:rPr>
              <a:t>отверсти-ями</a:t>
            </a:r>
            <a:r>
              <a:rPr lang="ru-RU" sz="2800" b="1" i="1" dirty="0" smtClean="0">
                <a:solidFill>
                  <a:srgbClr val="663300"/>
                </a:solidFill>
              </a:rPr>
              <a:t> (8) для </a:t>
            </a:r>
            <a:r>
              <a:rPr lang="ru-RU" sz="2800" b="1" i="1" dirty="0" err="1" smtClean="0">
                <a:solidFill>
                  <a:srgbClr val="663300"/>
                </a:solidFill>
              </a:rPr>
              <a:t>внутрикамерной</a:t>
            </a:r>
            <a:r>
              <a:rPr lang="ru-RU" sz="2800" b="1" i="1" dirty="0" smtClean="0">
                <a:solidFill>
                  <a:srgbClr val="663300"/>
                </a:solidFill>
              </a:rPr>
              <a:t> циркуляции пульпы),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5 -  минерализованная пена,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6 -  </a:t>
            </a:r>
            <a:r>
              <a:rPr lang="ru-RU" sz="2800" b="1" i="1" dirty="0" err="1" smtClean="0">
                <a:solidFill>
                  <a:srgbClr val="663300"/>
                </a:solidFill>
              </a:rPr>
              <a:t>межкамерный</a:t>
            </a:r>
            <a:r>
              <a:rPr lang="ru-RU" sz="2800" b="1" i="1" dirty="0" smtClean="0">
                <a:solidFill>
                  <a:srgbClr val="663300"/>
                </a:solidFill>
              </a:rPr>
              <a:t> карман,</a:t>
            </a:r>
          </a:p>
          <a:p>
            <a:r>
              <a:rPr lang="ru-RU" sz="2800" b="1" i="1" dirty="0" smtClean="0">
                <a:solidFill>
                  <a:srgbClr val="663300"/>
                </a:solidFill>
              </a:rPr>
              <a:t>7 -  шиберный затвор</a:t>
            </a:r>
          </a:p>
          <a:p>
            <a:r>
              <a:rPr lang="ru-RU" sz="2800" i="1" dirty="0" smtClean="0">
                <a:solidFill>
                  <a:srgbClr val="663300"/>
                </a:solidFill>
              </a:rPr>
              <a:t> </a:t>
            </a:r>
            <a:endParaRPr lang="ru-RU" sz="2800" i="1" dirty="0">
              <a:solidFill>
                <a:srgbClr val="663300"/>
              </a:solidFill>
            </a:endParaRPr>
          </a:p>
        </p:txBody>
      </p:sp>
      <p:grpSp>
        <p:nvGrpSpPr>
          <p:cNvPr id="2" name="Группа 43"/>
          <p:cNvGrpSpPr>
            <a:grpSpLocks/>
          </p:cNvGrpSpPr>
          <p:nvPr/>
        </p:nvGrpSpPr>
        <p:grpSpPr bwMode="auto">
          <a:xfrm>
            <a:off x="4116387" y="2409825"/>
            <a:ext cx="5027613" cy="4448175"/>
            <a:chOff x="3857620" y="2409825"/>
            <a:chExt cx="5027814" cy="4448175"/>
          </a:xfrm>
        </p:grpSpPr>
        <p:grpSp>
          <p:nvGrpSpPr>
            <p:cNvPr id="142341" name="Группа 36"/>
            <p:cNvGrpSpPr>
              <a:grpSpLocks/>
            </p:cNvGrpSpPr>
            <p:nvPr/>
          </p:nvGrpSpPr>
          <p:grpSpPr bwMode="auto">
            <a:xfrm>
              <a:off x="3857620" y="2409825"/>
              <a:ext cx="4991100" cy="4448175"/>
              <a:chOff x="3857620" y="2409825"/>
              <a:chExt cx="4991100" cy="4448175"/>
            </a:xfrm>
          </p:grpSpPr>
          <p:grpSp>
            <p:nvGrpSpPr>
              <p:cNvPr id="142344" name="Группа 26"/>
              <p:cNvGrpSpPr>
                <a:grpSpLocks/>
              </p:cNvGrpSpPr>
              <p:nvPr/>
            </p:nvGrpSpPr>
            <p:grpSpPr bwMode="auto">
              <a:xfrm>
                <a:off x="3857620" y="2409825"/>
                <a:ext cx="4991100" cy="4448175"/>
                <a:chOff x="3786182" y="2409825"/>
                <a:chExt cx="4991100" cy="4448175"/>
              </a:xfrm>
            </p:grpSpPr>
            <p:pic>
              <p:nvPicPr>
                <p:cNvPr id="142347" name="Picture 21" descr="D:\документы\Лекционные курсы\Флотация\Презентации Флотационные методы обогащения\Презентации Флотация\Флотац методы рис\мех флотомаш.gi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786182" y="2409825"/>
                  <a:ext cx="4991100" cy="4448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52" name="Прямая со стрелкой 51"/>
                <p:cNvCxnSpPr/>
                <p:nvPr/>
              </p:nvCxnSpPr>
              <p:spPr>
                <a:xfrm rot="5400000">
                  <a:off x="7608261" y="3321830"/>
                  <a:ext cx="928687" cy="714404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stealth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2349" name="TextBox 52"/>
                <p:cNvSpPr txBox="1">
                  <a:spLocks noChangeArrowheads="1"/>
                </p:cNvSpPr>
                <p:nvPr/>
              </p:nvSpPr>
              <p:spPr bwMode="auto">
                <a:xfrm>
                  <a:off x="8429652" y="2928934"/>
                  <a:ext cx="31290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b="1"/>
                    <a:t>7</a:t>
                  </a:r>
                </a:p>
              </p:txBody>
            </p:sp>
          </p:grpSp>
          <p:cxnSp>
            <p:nvCxnSpPr>
              <p:cNvPr id="49" name="Прямая соединительная линия 48"/>
              <p:cNvCxnSpPr/>
              <p:nvPr/>
            </p:nvCxnSpPr>
            <p:spPr>
              <a:xfrm rot="60000">
                <a:off x="5643630" y="6286500"/>
                <a:ext cx="214321" cy="1588"/>
              </a:xfrm>
              <a:prstGeom prst="line">
                <a:avLst/>
              </a:prstGeom>
              <a:ln w="41275">
                <a:solidFill>
                  <a:srgbClr val="9999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rot="60000">
                <a:off x="6948607" y="6264275"/>
                <a:ext cx="214321" cy="1588"/>
              </a:xfrm>
              <a:prstGeom prst="line">
                <a:avLst/>
              </a:prstGeom>
              <a:ln w="41275">
                <a:solidFill>
                  <a:srgbClr val="9999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Прямая со стрелкой 45"/>
            <p:cNvCxnSpPr/>
            <p:nvPr/>
          </p:nvCxnSpPr>
          <p:spPr>
            <a:xfrm rot="10800000" flipV="1">
              <a:off x="7072437" y="5929313"/>
              <a:ext cx="1500247" cy="2857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343" name="TextBox 46"/>
            <p:cNvSpPr txBox="1">
              <a:spLocks noChangeArrowheads="1"/>
            </p:cNvSpPr>
            <p:nvPr/>
          </p:nvSpPr>
          <p:spPr bwMode="auto">
            <a:xfrm>
              <a:off x="8572528" y="571501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8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69" grpId="1"/>
      <p:bldP spid="15371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 пенного порога устанавливается уровнем пульпы, который регулируется шиберным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устройством.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9"/>
          <p:cNvGrpSpPr>
            <a:grpSpLocks/>
          </p:cNvGrpSpPr>
          <p:nvPr/>
        </p:nvGrpSpPr>
        <p:grpSpPr bwMode="auto">
          <a:xfrm>
            <a:off x="285750" y="2714625"/>
            <a:ext cx="8358188" cy="1571625"/>
            <a:chOff x="214282" y="2500306"/>
            <a:chExt cx="8358246" cy="157163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28596" y="2786058"/>
              <a:ext cx="1357321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785918" y="2786058"/>
              <a:ext cx="1357322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Блок-схема: объединение 7"/>
            <p:cNvSpPr/>
            <p:nvPr/>
          </p:nvSpPr>
          <p:spPr>
            <a:xfrm rot="10800000">
              <a:off x="785786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464315" y="3178968"/>
              <a:ext cx="1216034" cy="1588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Блок-схема: объединение 12"/>
            <p:cNvSpPr/>
            <p:nvPr/>
          </p:nvSpPr>
          <p:spPr>
            <a:xfrm rot="10800000">
              <a:off x="2143108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1821637" y="3178968"/>
              <a:ext cx="1216034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3143240" y="2786058"/>
              <a:ext cx="1357321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500562" y="2786058"/>
              <a:ext cx="1357322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Блок-схема: объединение 16"/>
            <p:cNvSpPr/>
            <p:nvPr/>
          </p:nvSpPr>
          <p:spPr>
            <a:xfrm rot="10800000">
              <a:off x="3571868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 flipH="1" flipV="1">
              <a:off x="3250397" y="3178968"/>
              <a:ext cx="1216034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Блок-схема: объединение 18"/>
            <p:cNvSpPr/>
            <p:nvPr/>
          </p:nvSpPr>
          <p:spPr>
            <a:xfrm rot="10800000">
              <a:off x="4857752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rot="5400000" flipH="1" flipV="1">
              <a:off x="4536281" y="3178968"/>
              <a:ext cx="1216034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5857884" y="2786058"/>
              <a:ext cx="1357321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215206" y="2786058"/>
              <a:ext cx="1357322" cy="1285884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Блок-схема: объединение 22"/>
            <p:cNvSpPr/>
            <p:nvPr/>
          </p:nvSpPr>
          <p:spPr>
            <a:xfrm rot="10800000">
              <a:off x="6286512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rot="5400000" flipH="1" flipV="1">
              <a:off x="5965041" y="3178968"/>
              <a:ext cx="1216034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Блок-схема: объединение 24"/>
            <p:cNvSpPr/>
            <p:nvPr/>
          </p:nvSpPr>
          <p:spPr>
            <a:xfrm rot="10800000">
              <a:off x="7572396" y="3786190"/>
              <a:ext cx="571504" cy="14287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7250925" y="3178968"/>
              <a:ext cx="1216034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4406" name="Группа 40"/>
            <p:cNvGrpSpPr>
              <a:grpSpLocks/>
            </p:cNvGrpSpPr>
            <p:nvPr/>
          </p:nvGrpSpPr>
          <p:grpSpPr bwMode="auto">
            <a:xfrm>
              <a:off x="1571604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rot="5400000">
                <a:off x="-392941" y="3178967"/>
                <a:ext cx="1214446" cy="1587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07" name="Группа 41"/>
            <p:cNvGrpSpPr>
              <a:grpSpLocks/>
            </p:cNvGrpSpPr>
            <p:nvPr/>
          </p:nvGrpSpPr>
          <p:grpSpPr bwMode="auto">
            <a:xfrm>
              <a:off x="214282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-392941" y="3178967"/>
                <a:ext cx="121444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08" name="Группа 44"/>
            <p:cNvGrpSpPr>
              <a:grpSpLocks/>
            </p:cNvGrpSpPr>
            <p:nvPr/>
          </p:nvGrpSpPr>
          <p:grpSpPr bwMode="auto">
            <a:xfrm>
              <a:off x="2928926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 rot="5400000">
                <a:off x="-392941" y="3178967"/>
                <a:ext cx="121444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09" name="Группа 47"/>
            <p:cNvGrpSpPr>
              <a:grpSpLocks/>
            </p:cNvGrpSpPr>
            <p:nvPr/>
          </p:nvGrpSpPr>
          <p:grpSpPr bwMode="auto">
            <a:xfrm>
              <a:off x="4286248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rot="5400000">
                <a:off x="-392941" y="3178967"/>
                <a:ext cx="1214446" cy="1587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10" name="Группа 50"/>
            <p:cNvGrpSpPr>
              <a:grpSpLocks/>
            </p:cNvGrpSpPr>
            <p:nvPr/>
          </p:nvGrpSpPr>
          <p:grpSpPr bwMode="auto">
            <a:xfrm>
              <a:off x="5643570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 rot="5400000">
                <a:off x="-392941" y="3178967"/>
                <a:ext cx="121444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11" name="Группа 53"/>
            <p:cNvGrpSpPr>
              <a:grpSpLocks/>
            </p:cNvGrpSpPr>
            <p:nvPr/>
          </p:nvGrpSpPr>
          <p:grpSpPr bwMode="auto">
            <a:xfrm>
              <a:off x="7000892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 rot="5400000">
                <a:off x="-392941" y="3178967"/>
                <a:ext cx="1214446" cy="1587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412" name="Группа 56"/>
            <p:cNvGrpSpPr>
              <a:grpSpLocks/>
            </p:cNvGrpSpPr>
            <p:nvPr/>
          </p:nvGrpSpPr>
          <p:grpSpPr bwMode="auto">
            <a:xfrm>
              <a:off x="8358214" y="2500306"/>
              <a:ext cx="213520" cy="1214446"/>
              <a:chOff x="213488" y="2572538"/>
              <a:chExt cx="213520" cy="1214446"/>
            </a:xfrm>
          </p:grpSpPr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213488" y="3744121"/>
                <a:ext cx="21272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-392941" y="3178967"/>
                <a:ext cx="1214446" cy="1588"/>
              </a:xfrm>
              <a:prstGeom prst="line">
                <a:avLst/>
              </a:prstGeom>
              <a:ln w="889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0" y="285750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ФМ-2,5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флотация угля;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Денвер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Суб-А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флотация молибдена, золота, никеля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3" name="Группа 23"/>
          <p:cNvGrpSpPr>
            <a:grpSpLocks/>
          </p:cNvGrpSpPr>
          <p:nvPr/>
        </p:nvGrpSpPr>
        <p:grpSpPr bwMode="auto">
          <a:xfrm>
            <a:off x="4356100" y="0"/>
            <a:ext cx="4151313" cy="3919538"/>
            <a:chOff x="2928926" y="-99811"/>
            <a:chExt cx="4151707" cy="3919042"/>
          </a:xfrm>
        </p:grpSpPr>
        <p:sp>
          <p:nvSpPr>
            <p:cNvPr id="2" name="Хорда 1"/>
            <p:cNvSpPr/>
            <p:nvPr/>
          </p:nvSpPr>
          <p:spPr>
            <a:xfrm rot="6618907">
              <a:off x="3831845" y="1478579"/>
              <a:ext cx="3061900" cy="1619404"/>
            </a:xfrm>
            <a:prstGeom prst="chord">
              <a:avLst>
                <a:gd name="adj1" fmla="val 2721800"/>
                <a:gd name="adj2" fmla="val 16200000"/>
              </a:avLst>
            </a:prstGeom>
            <a:solidFill>
              <a:srgbClr val="6699FF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57" name="Text Box 15"/>
            <p:cNvSpPr txBox="1">
              <a:spLocks noChangeArrowheads="1"/>
            </p:cNvSpPr>
            <p:nvPr/>
          </p:nvSpPr>
          <p:spPr bwMode="auto">
            <a:xfrm>
              <a:off x="5500881" y="1000108"/>
              <a:ext cx="50006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ж</a:t>
              </a:r>
              <a:endParaRPr lang="fr-FR" sz="3600" b="1"/>
            </a:p>
          </p:txBody>
        </p:sp>
        <p:sp>
          <p:nvSpPr>
            <p:cNvPr id="6158" name="Rectangle 10"/>
            <p:cNvSpPr>
              <a:spLocks noChangeArrowheads="1"/>
            </p:cNvSpPr>
            <p:nvPr/>
          </p:nvSpPr>
          <p:spPr bwMode="auto">
            <a:xfrm>
              <a:off x="3306924" y="2592885"/>
              <a:ext cx="3773709" cy="92869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9" name="Line 11"/>
            <p:cNvSpPr>
              <a:spLocks noChangeShapeType="1"/>
            </p:cNvSpPr>
            <p:nvPr/>
          </p:nvSpPr>
          <p:spPr bwMode="auto">
            <a:xfrm rot="300000" flipV="1">
              <a:off x="4430679" y="2525018"/>
              <a:ext cx="1067252" cy="11431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2928926" y="1000188"/>
              <a:ext cx="571554" cy="646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г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61" name="Line 11"/>
            <p:cNvSpPr>
              <a:spLocks noChangeShapeType="1"/>
            </p:cNvSpPr>
            <p:nvPr/>
          </p:nvSpPr>
          <p:spPr bwMode="auto">
            <a:xfrm rot="60000" flipH="1">
              <a:off x="2928926" y="2566132"/>
              <a:ext cx="1500436" cy="4571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auto">
            <a:xfrm rot="4876256">
              <a:off x="4429195" y="2397138"/>
              <a:ext cx="304126" cy="260761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Text Box 16"/>
            <p:cNvSpPr txBox="1">
              <a:spLocks noChangeArrowheads="1"/>
            </p:cNvSpPr>
            <p:nvPr/>
          </p:nvSpPr>
          <p:spPr bwMode="auto">
            <a:xfrm>
              <a:off x="3487902" y="3000370"/>
              <a:ext cx="56454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</a:rPr>
                <a:t>т</a:t>
              </a:r>
              <a:endParaRPr lang="fr-FR" sz="3600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6148" name="Object 3"/>
            <p:cNvGraphicFramePr>
              <a:graphicFrameLocks noChangeAspect="1"/>
            </p:cNvGraphicFramePr>
            <p:nvPr/>
          </p:nvGraphicFramePr>
          <p:xfrm>
            <a:off x="3470266" y="1106711"/>
            <a:ext cx="576263" cy="754063"/>
          </p:xfrm>
          <a:graphic>
            <a:graphicData uri="http://schemas.openxmlformats.org/presentationml/2006/ole">
              <p:oleObj spid="_x0000_s6148" name="Формула" r:id="rId3" imgW="215640" imgH="266400" progId="Equation.3">
                <p:embed/>
              </p:oleObj>
            </a:graphicData>
          </a:graphic>
        </p:graphicFrame>
        <p:graphicFrame>
          <p:nvGraphicFramePr>
            <p:cNvPr id="6149" name="Object 4"/>
            <p:cNvGraphicFramePr>
              <a:graphicFrameLocks noChangeAspect="1"/>
            </p:cNvGraphicFramePr>
            <p:nvPr/>
          </p:nvGraphicFramePr>
          <p:xfrm>
            <a:off x="4072121" y="1071546"/>
            <a:ext cx="781039" cy="482436"/>
          </p:xfrm>
          <a:graphic>
            <a:graphicData uri="http://schemas.openxmlformats.org/presentationml/2006/ole">
              <p:oleObj spid="_x0000_s6149" name="Формула" r:id="rId4" imgW="457200" imgH="266400" progId="Equation.3">
                <p:embed/>
              </p:oleObj>
            </a:graphicData>
          </a:graphic>
        </p:graphicFrame>
        <p:graphicFrame>
          <p:nvGraphicFramePr>
            <p:cNvPr id="6150" name="Object 5"/>
            <p:cNvGraphicFramePr>
              <a:graphicFrameLocks noChangeAspect="1"/>
            </p:cNvGraphicFramePr>
            <p:nvPr/>
          </p:nvGraphicFramePr>
          <p:xfrm>
            <a:off x="4929377" y="1928802"/>
            <a:ext cx="738187" cy="482600"/>
          </p:xfrm>
          <a:graphic>
            <a:graphicData uri="http://schemas.openxmlformats.org/presentationml/2006/ole">
              <p:oleObj spid="_x0000_s6150" name="Формула" r:id="rId5" imgW="431640" imgH="266400" progId="Equation.3">
                <p:embed/>
              </p:oleObj>
            </a:graphicData>
          </a:graphic>
        </p:graphicFrame>
        <p:graphicFrame>
          <p:nvGraphicFramePr>
            <p:cNvPr id="6151" name="Object 6"/>
            <p:cNvGraphicFramePr>
              <a:graphicFrameLocks noChangeAspect="1"/>
            </p:cNvGraphicFramePr>
            <p:nvPr/>
          </p:nvGraphicFramePr>
          <p:xfrm>
            <a:off x="3286303" y="2000240"/>
            <a:ext cx="652462" cy="482600"/>
          </p:xfrm>
          <a:graphic>
            <a:graphicData uri="http://schemas.openxmlformats.org/presentationml/2006/ole">
              <p:oleObj spid="_x0000_s6151" name="Формула" r:id="rId6" imgW="380880" imgH="266400" progId="Equation.3">
                <p:embed/>
              </p:oleObj>
            </a:graphicData>
          </a:graphic>
        </p:graphicFrame>
        <p:sp>
          <p:nvSpPr>
            <p:cNvPr id="6164" name="Line 11"/>
            <p:cNvSpPr>
              <a:spLocks noChangeShapeType="1"/>
            </p:cNvSpPr>
            <p:nvPr/>
          </p:nvSpPr>
          <p:spPr bwMode="auto">
            <a:xfrm flipV="1">
              <a:off x="4429311" y="1643050"/>
              <a:ext cx="285752" cy="92869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4336464" y="2164470"/>
              <a:ext cx="771427" cy="14288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66" name="Line 11"/>
            <p:cNvSpPr>
              <a:spLocks noChangeShapeType="1"/>
            </p:cNvSpPr>
            <p:nvPr/>
          </p:nvSpPr>
          <p:spPr bwMode="auto">
            <a:xfrm rot="-480000">
              <a:off x="4431091" y="2591563"/>
              <a:ext cx="288000" cy="45719"/>
            </a:xfrm>
            <a:prstGeom prst="line">
              <a:avLst/>
            </a:prstGeom>
            <a:noFill/>
            <a:ln w="6985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7" name="Line 11"/>
            <p:cNvSpPr>
              <a:spLocks noChangeShapeType="1"/>
            </p:cNvSpPr>
            <p:nvPr/>
          </p:nvSpPr>
          <p:spPr bwMode="auto">
            <a:xfrm>
              <a:off x="3857807" y="1643050"/>
              <a:ext cx="714380" cy="857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8" name="Line 11"/>
            <p:cNvSpPr>
              <a:spLocks noChangeShapeType="1"/>
            </p:cNvSpPr>
            <p:nvPr/>
          </p:nvSpPr>
          <p:spPr bwMode="auto">
            <a:xfrm rot="300000" flipV="1">
              <a:off x="4430080" y="2525135"/>
              <a:ext cx="643023" cy="45719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9" name="Text Box 16"/>
            <p:cNvSpPr txBox="1">
              <a:spLocks noChangeArrowheads="1"/>
            </p:cNvSpPr>
            <p:nvPr/>
          </p:nvSpPr>
          <p:spPr bwMode="auto">
            <a:xfrm>
              <a:off x="4572187" y="2714620"/>
              <a:ext cx="56454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  <a:sym typeface="Symbol" pitchFamily="18" charset="2"/>
                </a:rPr>
                <a:t></a:t>
              </a:r>
              <a:endParaRPr lang="fr-FR" sz="3600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6152" name="Object 8"/>
            <p:cNvGraphicFramePr>
              <a:graphicFrameLocks noChangeAspect="1"/>
            </p:cNvGraphicFramePr>
            <p:nvPr/>
          </p:nvGraphicFramePr>
          <p:xfrm>
            <a:off x="4486266" y="-99811"/>
            <a:ext cx="514362" cy="839810"/>
          </p:xfrm>
          <a:graphic>
            <a:graphicData uri="http://schemas.openxmlformats.org/presentationml/2006/ole">
              <p:oleObj spid="_x0000_s6152" name="Формула" r:id="rId7" imgW="139680" imgH="266400" progId="Equation.3">
                <p:embed/>
              </p:oleObj>
            </a:graphicData>
          </a:graphic>
        </p:graphicFrame>
      </p:grpSp>
      <p:sp>
        <p:nvSpPr>
          <p:cNvPr id="25" name="Прямоугольник 2"/>
          <p:cNvSpPr/>
          <p:nvPr/>
        </p:nvSpPr>
        <p:spPr bwMode="auto">
          <a:xfrm>
            <a:off x="0" y="620688"/>
            <a:ext cx="4283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Наступление жидкой фазы на газообразную</a:t>
            </a:r>
            <a:endParaRPr lang="ru-RU" sz="4000" i="1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6" name="Object 17"/>
          <p:cNvGraphicFramePr>
            <a:graphicFrameLocks noChangeAspect="1"/>
          </p:cNvGraphicFramePr>
          <p:nvPr/>
        </p:nvGraphicFramePr>
        <p:xfrm>
          <a:off x="344488" y="3716338"/>
          <a:ext cx="8434387" cy="928687"/>
        </p:xfrm>
        <a:graphic>
          <a:graphicData uri="http://schemas.openxmlformats.org/presentationml/2006/ole">
            <p:oleObj spid="_x0000_s6146" name="Формула" r:id="rId8" imgW="2565360" imgH="266400" progId="Equation.3">
              <p:embed/>
            </p:oleObj>
          </a:graphicData>
        </a:graphic>
      </p:graphicFrame>
      <p:graphicFrame>
        <p:nvGraphicFramePr>
          <p:cNvPr id="27" name="Object 8"/>
          <p:cNvGraphicFramePr>
            <a:graphicFrameLocks noChangeAspect="1"/>
          </p:cNvGraphicFramePr>
          <p:nvPr/>
        </p:nvGraphicFramePr>
        <p:xfrm>
          <a:off x="374650" y="4724400"/>
          <a:ext cx="7929563" cy="1925638"/>
        </p:xfrm>
        <a:graphic>
          <a:graphicData uri="http://schemas.openxmlformats.org/presentationml/2006/ole">
            <p:oleObj spid="_x0000_s6147" name="Формула" r:id="rId9" imgW="2438280" imgH="558720" progId="Equation.3">
              <p:embed/>
            </p:oleObj>
          </a:graphicData>
        </a:graphic>
      </p:graphicFrame>
      <p:sp>
        <p:nvSpPr>
          <p:cNvPr id="6155" name="Line 11"/>
          <p:cNvSpPr>
            <a:spLocks noChangeShapeType="1"/>
          </p:cNvSpPr>
          <p:nvPr/>
        </p:nvSpPr>
        <p:spPr bwMode="auto">
          <a:xfrm rot="300000" flipH="1">
            <a:off x="5716588" y="1165225"/>
            <a:ext cx="508000" cy="46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357188" y="357188"/>
            <a:ext cx="8039100" cy="6324600"/>
            <a:chOff x="357188" y="357188"/>
            <a:chExt cx="8039100" cy="6324600"/>
          </a:xfrm>
        </p:grpSpPr>
        <p:pic>
          <p:nvPicPr>
            <p:cNvPr id="145412" name="Picture 3" descr="D:\документы\Лекционные курсы\Флотация\Презентации Флотационные методы обогащения\Презентации Флотация\Флотац методы рис\Машины\механические\Денвер Суб-А (ротор и статор)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33576" y="3286134"/>
              <a:ext cx="2562712" cy="3255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1285875" y="357188"/>
              <a:ext cx="6286500" cy="132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4000" b="1" dirty="0" smtClean="0">
                  <a:solidFill>
                    <a:srgbClr val="002060"/>
                  </a:solidFill>
                </a:rPr>
                <a:t>Флотационная машина</a:t>
              </a:r>
            </a:p>
            <a:p>
              <a:pPr algn="ctr">
                <a:defRPr/>
              </a:pPr>
              <a:r>
                <a:rPr lang="ru-RU" sz="4000" b="1" dirty="0" smtClean="0">
                  <a:solidFill>
                    <a:srgbClr val="002060"/>
                  </a:solidFill>
                </a:rPr>
                <a:t> «Денвер </a:t>
              </a:r>
              <a:r>
                <a:rPr lang="ru-RU" sz="4000" b="1" dirty="0" err="1" smtClean="0">
                  <a:solidFill>
                    <a:srgbClr val="002060"/>
                  </a:solidFill>
                </a:rPr>
                <a:t>Суб</a:t>
              </a:r>
              <a:r>
                <a:rPr lang="ru-RU" sz="4000" b="1" dirty="0" smtClean="0">
                  <a:solidFill>
                    <a:srgbClr val="002060"/>
                  </a:solidFill>
                </a:rPr>
                <a:t> - А»</a:t>
              </a:r>
              <a:endParaRPr lang="fr-F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45414" name="Группа 12"/>
            <p:cNvGrpSpPr>
              <a:grpSpLocks/>
            </p:cNvGrpSpPr>
            <p:nvPr/>
          </p:nvGrpSpPr>
          <p:grpSpPr bwMode="auto">
            <a:xfrm>
              <a:off x="357188" y="1857380"/>
              <a:ext cx="4870272" cy="4824408"/>
              <a:chOff x="357188" y="1857380"/>
              <a:chExt cx="4870272" cy="4824408"/>
            </a:xfrm>
          </p:grpSpPr>
          <p:pic>
            <p:nvPicPr>
              <p:cNvPr id="145415" name="Picture 2" descr="D:\документы\Лекционные курсы\Флотация\Презентации Флотационные методы обогащения\Презентации Флотация\Флотац методы рис\Машины\механические\Денвер Суб-А.gi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7188" y="1857380"/>
                <a:ext cx="4550471" cy="4824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3643313" y="5643563"/>
                <a:ext cx="1214437" cy="642937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417" name="TextBox 10"/>
              <p:cNvSpPr txBox="1">
                <a:spLocks noChangeArrowheads="1"/>
              </p:cNvSpPr>
              <p:nvPr/>
            </p:nvSpPr>
            <p:spPr bwMode="auto">
              <a:xfrm>
                <a:off x="4786314" y="6215082"/>
                <a:ext cx="44114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11</a:t>
                </a:r>
              </a:p>
            </p:txBody>
          </p:sp>
        </p:grp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1 - импеллер, 2 – статор, 3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тру-ба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импеллера, 4 – карман, 5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ши-бер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регулирования уровня пульпы, 6 – отверстие для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цирку-ляции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пульпы, 7 – отверстие для крупных зерен, 8 – лопатки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им-пеллера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9 – диск импеллера, 10 – лопатки статора, 11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успокои-тельные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ребра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196752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Камерно - прямоточные флотационные машины</a:t>
            </a:r>
            <a:endParaRPr lang="fr-FR" sz="6000" b="1" i="1" dirty="0" smtClean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8"/>
          <p:cNvGrpSpPr>
            <a:grpSpLocks/>
          </p:cNvGrpSpPr>
          <p:nvPr/>
        </p:nvGrpSpPr>
        <p:grpSpPr bwMode="auto">
          <a:xfrm>
            <a:off x="214313" y="2786063"/>
            <a:ext cx="8501062" cy="1671637"/>
            <a:chOff x="214282" y="2400414"/>
            <a:chExt cx="8501122" cy="167152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28596" y="2786151"/>
              <a:ext cx="1357323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785918" y="2786151"/>
              <a:ext cx="1357322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Блок-схема: объединение 7"/>
            <p:cNvSpPr/>
            <p:nvPr/>
          </p:nvSpPr>
          <p:spPr>
            <a:xfrm rot="10800000">
              <a:off x="785786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465153" y="3178238"/>
              <a:ext cx="1214358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3214678" y="2786151"/>
              <a:ext cx="1357322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572000" y="2786151"/>
              <a:ext cx="1357323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Блок-схема: объединение 16"/>
            <p:cNvSpPr/>
            <p:nvPr/>
          </p:nvSpPr>
          <p:spPr>
            <a:xfrm rot="10800000">
              <a:off x="3571868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 flipH="1" flipV="1">
              <a:off x="3251234" y="3178238"/>
              <a:ext cx="1214358" cy="1588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6000760" y="2786151"/>
              <a:ext cx="1357323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358082" y="2786151"/>
              <a:ext cx="1357322" cy="1285791"/>
            </a:xfrm>
            <a:prstGeom prst="rect">
              <a:avLst/>
            </a:prstGeom>
            <a:noFill/>
            <a:ln w="889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Блок-схема: объединение 22"/>
            <p:cNvSpPr/>
            <p:nvPr/>
          </p:nvSpPr>
          <p:spPr>
            <a:xfrm rot="10800000">
              <a:off x="6357950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rot="5400000" flipH="1" flipV="1">
              <a:off x="6037317" y="3178238"/>
              <a:ext cx="1214358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15869" y="3671918"/>
              <a:ext cx="211139" cy="1588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-392103" y="3106805"/>
              <a:ext cx="1214359" cy="158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930513" y="3600486"/>
              <a:ext cx="211139" cy="158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2322541" y="3035373"/>
              <a:ext cx="1214358" cy="158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5715008" y="3571913"/>
              <a:ext cx="212727" cy="158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5107829" y="3006005"/>
              <a:ext cx="1214358" cy="3175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8502677" y="3671918"/>
              <a:ext cx="211139" cy="1588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7894705" y="3106805"/>
              <a:ext cx="1214359" cy="158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1679562" y="3463970"/>
              <a:ext cx="214299" cy="1587"/>
            </a:xfrm>
            <a:prstGeom prst="line">
              <a:avLst/>
            </a:prstGeom>
            <a:ln w="88900">
              <a:solidFill>
                <a:srgbClr val="CC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7251726" y="3463970"/>
              <a:ext cx="214299" cy="1587"/>
            </a:xfrm>
            <a:prstGeom prst="line">
              <a:avLst/>
            </a:prstGeom>
            <a:ln w="88900">
              <a:solidFill>
                <a:srgbClr val="CC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rot="5400000">
              <a:off x="4465644" y="3463970"/>
              <a:ext cx="214299" cy="1588"/>
            </a:xfrm>
            <a:prstGeom prst="line">
              <a:avLst/>
            </a:prstGeom>
            <a:ln w="88900">
              <a:solidFill>
                <a:srgbClr val="CC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Блок-схема: объединение 49"/>
            <p:cNvSpPr/>
            <p:nvPr/>
          </p:nvSpPr>
          <p:spPr>
            <a:xfrm rot="10800000">
              <a:off x="2143108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 rot="5400000" flipH="1" flipV="1">
              <a:off x="1822474" y="3178238"/>
              <a:ext cx="1214358" cy="1588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Блок-схема: объединение 51"/>
            <p:cNvSpPr/>
            <p:nvPr/>
          </p:nvSpPr>
          <p:spPr>
            <a:xfrm rot="10800000">
              <a:off x="4929190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rot="5400000" flipH="1" flipV="1">
              <a:off x="4608557" y="3178238"/>
              <a:ext cx="1214358" cy="15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Блок-схема: объединение 53"/>
            <p:cNvSpPr/>
            <p:nvPr/>
          </p:nvSpPr>
          <p:spPr>
            <a:xfrm rot="10800000">
              <a:off x="7715272" y="3786211"/>
              <a:ext cx="571504" cy="142866"/>
            </a:xfrm>
            <a:prstGeom prst="flowChartMerg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 rot="5400000" flipH="1" flipV="1">
              <a:off x="7394639" y="3178238"/>
              <a:ext cx="1214358" cy="1588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0" y="3000375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ФМУ-63– флотация угля;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ФМР; ФКМ; «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Механобр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флотация полиметаллических руд 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д.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D:\документы\Лекционные курсы\Флотация\Презентации Флотационные методы обогащения\Презентации Флотация\Флотац методы рис\оригиналы\механические\Механобр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25"/>
            <a:ext cx="91440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764704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приемный карман, 2 – патрубок, 3 –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им-пеллер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4 –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надымпеллерный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диск, 5 –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ло-патки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импеллера, 6 – вал импеллера, 7 – труба импеллера, 8 – труба для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поступ-ления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воздуха, 9 –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надымпеллерный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ста-кан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10 – пробка, 11 – отверстие для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цир-куляции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пульпы, 12 – заслонка, 13 – тяга, 14 – перегородка, 15 – карман, 16 –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отверс-тие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выноса крупных песков, 17 – стержень с шибером, 18 – отверстие,  19 – крышка, 20 – контргруз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D:\документы\Лекционные курсы\Флотация\Презентации Флотационные методы обогащения\Презентации Флотация\Флотац методы рис\флотомашины угольн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0"/>
            <a:ext cx="7286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D:\документы\Готово почти\Практика\Фото для презентации\ЦОФ Березовская\Фото0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85750"/>
            <a:ext cx="8358188" cy="626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3" descr="D:\документы\Готово почти\Практика\Фото для презентации\Салаир\Фото0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85813"/>
            <a:ext cx="77152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06084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Прямоточные флотационные машины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916832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ФПМ-12,5;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ФПМ-25;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ФПМУ-6,3; 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Фагергрин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Вемко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США), Денвер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 (США) – флотация угля 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руд. 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1393825" y="549275"/>
          <a:ext cx="5946775" cy="1925638"/>
        </p:xfrm>
        <a:graphic>
          <a:graphicData uri="http://schemas.openxmlformats.org/presentationml/2006/ole">
            <p:oleObj spid="_x0000_s7170" name="Формула" r:id="rId3" imgW="1828800" imgH="558720" progId="Equation.3">
              <p:embed/>
            </p:oleObj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2438400" y="2503488"/>
          <a:ext cx="3978275" cy="919162"/>
        </p:xfrm>
        <a:graphic>
          <a:graphicData uri="http://schemas.openxmlformats.org/presentationml/2006/ole">
            <p:oleObj spid="_x0000_s7171" name="Формула" r:id="rId4" imgW="1155600" imgH="266400" progId="Equation.3">
              <p:embed/>
            </p:oleObj>
          </a:graphicData>
        </a:graphic>
      </p:graphicFrame>
      <p:sp>
        <p:nvSpPr>
          <p:cNvPr id="31" name="Прямоугольник 2"/>
          <p:cNvSpPr/>
          <p:nvPr/>
        </p:nvSpPr>
        <p:spPr bwMode="auto">
          <a:xfrm>
            <a:off x="0" y="3500438"/>
            <a:ext cx="85725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 Следовательно, при наступлении жидкой фазы на газообразную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graphicFrame>
        <p:nvGraphicFramePr>
          <p:cNvPr id="32" name="Object 10"/>
          <p:cNvGraphicFramePr>
            <a:graphicFrameLocks noChangeAspect="1"/>
          </p:cNvGraphicFramePr>
          <p:nvPr/>
        </p:nvGraphicFramePr>
        <p:xfrm>
          <a:off x="3594100" y="5300663"/>
          <a:ext cx="1858963" cy="919162"/>
        </p:xfrm>
        <a:graphic>
          <a:graphicData uri="http://schemas.openxmlformats.org/presentationml/2006/ole">
            <p:oleObj spid="_x0000_s7172" name="Формула" r:id="rId5" imgW="571320" imgH="266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4429125"/>
            <a:ext cx="9286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– приемный карман; 2 – первое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прямоточ-ное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звено; 3 – регулятор уровня пульпы; </a:t>
            </a:r>
          </a:p>
          <a:p>
            <a:pPr>
              <a:spcBef>
                <a:spcPct val="20000"/>
              </a:spcBef>
              <a:defRPr/>
            </a:pP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 – промежуточный карман; 5  – второе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пря-моточное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звено; 6 – разгрузочный карман </a:t>
            </a: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154627" name="Группа 7"/>
          <p:cNvGrpSpPr>
            <a:grpSpLocks/>
          </p:cNvGrpSpPr>
          <p:nvPr/>
        </p:nvGrpSpPr>
        <p:grpSpPr bwMode="auto">
          <a:xfrm>
            <a:off x="357188" y="142875"/>
            <a:ext cx="8229600" cy="1357313"/>
            <a:chOff x="357158" y="142852"/>
            <a:chExt cx="8229600" cy="1357322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357158" y="142852"/>
              <a:ext cx="8229600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ru-RU" sz="4000" b="1" kern="0" dirty="0" smtClean="0">
                  <a:latin typeface="+mn-lt"/>
                </a:rPr>
                <a:t>  Прямоточная флотационная</a:t>
              </a:r>
              <a:endParaRPr lang="ru-RU" sz="4000" b="1" kern="0" dirty="0">
                <a:latin typeface="+mn-lt"/>
              </a:endParaRPr>
            </a:p>
          </p:txBody>
        </p:sp>
        <p:sp>
          <p:nvSpPr>
            <p:cNvPr id="154630" name="Text Box 45"/>
            <p:cNvSpPr txBox="1">
              <a:spLocks noChangeArrowheads="1"/>
            </p:cNvSpPr>
            <p:nvPr/>
          </p:nvSpPr>
          <p:spPr bwMode="auto">
            <a:xfrm>
              <a:off x="4357686" y="785794"/>
              <a:ext cx="21875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/>
                <a:t>WEMCO</a:t>
              </a:r>
              <a:endParaRPr lang="ru-RU" sz="4000" b="1"/>
            </a:p>
          </p:txBody>
        </p:sp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1928783" y="785794"/>
              <a:ext cx="221456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4000" b="1" kern="0" dirty="0" smtClean="0">
                  <a:latin typeface="+mn-lt"/>
                </a:rPr>
                <a:t>машина </a:t>
              </a:r>
              <a:endParaRPr lang="ru-RU" sz="4000" b="1" kern="0" dirty="0">
                <a:latin typeface="+mn-lt"/>
              </a:endParaRPr>
            </a:p>
          </p:txBody>
        </p:sp>
      </p:grpSp>
      <p:pic>
        <p:nvPicPr>
          <p:cNvPr id="154628" name="Picture 4" descr="D:\документы\Лекционные курсы\Флотация\Презентации Флотационные методы обогащения\Презентации Флотация\Флотац методы рис\Машины\прямоточная машина Вемк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313"/>
            <a:ext cx="9144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5750" y="0"/>
            <a:ext cx="56435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ru-RU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Флотационная машина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ФПМ-12,5 </a:t>
            </a:r>
            <a:endParaRPr lang="ru-RU" sz="3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ru-RU" sz="4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714750" y="5286375"/>
            <a:ext cx="92868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Группа 37"/>
          <p:cNvGrpSpPr>
            <a:grpSpLocks/>
          </p:cNvGrpSpPr>
          <p:nvPr/>
        </p:nvGrpSpPr>
        <p:grpSpPr bwMode="auto">
          <a:xfrm>
            <a:off x="0" y="428625"/>
            <a:ext cx="9144000" cy="6429375"/>
            <a:chOff x="0" y="428604"/>
            <a:chExt cx="9144000" cy="6429396"/>
          </a:xfrm>
        </p:grpSpPr>
        <p:pic>
          <p:nvPicPr>
            <p:cNvPr id="155654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ФПМ 12,5 (импеллер)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56200" y="3929063"/>
              <a:ext cx="3987800" cy="2214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5655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ФПМ 12,5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549400"/>
              <a:ext cx="4953000" cy="530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1" name="Прямая со стрелкой 40"/>
            <p:cNvCxnSpPr/>
            <p:nvPr/>
          </p:nvCxnSpPr>
          <p:spPr>
            <a:xfrm rot="16200000" flipH="1">
              <a:off x="250030" y="2035954"/>
              <a:ext cx="785816" cy="42862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657" name="TextBox 41"/>
            <p:cNvSpPr txBox="1">
              <a:spLocks noChangeArrowheads="1"/>
            </p:cNvSpPr>
            <p:nvPr/>
          </p:nvSpPr>
          <p:spPr bwMode="auto">
            <a:xfrm>
              <a:off x="214282" y="157161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9</a:t>
              </a:r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428625" y="4000491"/>
              <a:ext cx="1143000" cy="6429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659" name="TextBox 43"/>
            <p:cNvSpPr txBox="1">
              <a:spLocks noChangeArrowheads="1"/>
            </p:cNvSpPr>
            <p:nvPr/>
          </p:nvSpPr>
          <p:spPr bwMode="auto">
            <a:xfrm>
              <a:off x="214282" y="3714752"/>
              <a:ext cx="4411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10</a:t>
              </a:r>
            </a:p>
          </p:txBody>
        </p:sp>
        <p:cxnSp>
          <p:nvCxnSpPr>
            <p:cNvPr id="45" name="Прямая со стрелкой 44"/>
            <p:cNvCxnSpPr>
              <a:endCxn id="155661" idx="1"/>
            </p:cNvCxnSpPr>
            <p:nvPr/>
          </p:nvCxnSpPr>
          <p:spPr>
            <a:xfrm>
              <a:off x="4143375" y="4000491"/>
              <a:ext cx="642938" cy="18415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661" name="TextBox 45"/>
            <p:cNvSpPr txBox="1">
              <a:spLocks noChangeArrowheads="1"/>
            </p:cNvSpPr>
            <p:nvPr/>
          </p:nvSpPr>
          <p:spPr bwMode="auto">
            <a:xfrm>
              <a:off x="4786314" y="4000504"/>
              <a:ext cx="42838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11</a:t>
              </a:r>
            </a:p>
          </p:txBody>
        </p:sp>
        <p:cxnSp>
          <p:nvCxnSpPr>
            <p:cNvPr id="47" name="Прямая со стрелкой 46"/>
            <p:cNvCxnSpPr/>
            <p:nvPr/>
          </p:nvCxnSpPr>
          <p:spPr>
            <a:xfrm>
              <a:off x="500063" y="3714740"/>
              <a:ext cx="714375" cy="4286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663" name="TextBox 47"/>
            <p:cNvSpPr txBox="1">
              <a:spLocks noChangeArrowheads="1"/>
            </p:cNvSpPr>
            <p:nvPr/>
          </p:nvSpPr>
          <p:spPr bwMode="auto">
            <a:xfrm>
              <a:off x="142844" y="3429000"/>
              <a:ext cx="5000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12</a:t>
              </a:r>
            </a:p>
          </p:txBody>
        </p:sp>
        <p:pic>
          <p:nvPicPr>
            <p:cNvPr id="155664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промежуточный иразгрузочный карманы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29322" y="428604"/>
              <a:ext cx="2857370" cy="3409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0" y="2571750"/>
            <a:ext cx="9144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– корпус камеры; 2 – блок импеллера; 3 – привод импеллера; 4 – вентиль; 5 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возду-хопровод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6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пеногон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7 – крыльчатка, 8 – конус; 9 – площадка, 10 – дренажный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кла-пан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11 – сливной порог; 12 – перегородка; 13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песковый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шибер; 14 – привод шибера </a:t>
            </a:r>
            <a:endParaRPr lang="ru-RU" sz="28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8261E-6 L 0.17604 0.0548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0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прямоточных флотационных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251520" y="476672"/>
            <a:ext cx="849694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Прямоточные флотационные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ма-шины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характеризуются высокой пропускной способностью, простой конструкцией, удобством в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эксплуа-тации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(в них легко заменяются и меньше изнашиваются блоки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импел-лера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) и проще регулируется уровень пульпы особенно в основной и контрольных флотациях.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467544" y="1357313"/>
            <a:ext cx="84249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В прямоточных машинах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возника-ет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обратный поток пульпы, который усиливает разброс частиц по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вре-мени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пребывания в камере и тем самым снижает скорость флотации.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7544" y="3645024"/>
            <a:ext cx="82296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+mn-lt"/>
              </a:rPr>
              <a:t>механические</a:t>
            </a:r>
            <a:r>
              <a:rPr lang="ru-RU" sz="4000" b="1" kern="0" dirty="0">
                <a:solidFill>
                  <a:srgbClr val="800000"/>
                </a:solidFill>
                <a:latin typeface="+mn-lt"/>
              </a:rPr>
              <a:t>,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dirty="0">
                <a:solidFill>
                  <a:srgbClr val="800000"/>
                </a:solidFill>
                <a:latin typeface="+mn-lt"/>
              </a:rPr>
              <a:t>пневмомеханические и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4000" b="1" kern="0" smtClean="0">
                <a:solidFill>
                  <a:srgbClr val="800000"/>
                </a:solidFill>
                <a:latin typeface="+mn-lt"/>
              </a:rPr>
              <a:t>пневматические.</a:t>
            </a:r>
            <a:endParaRPr lang="ru-RU" sz="4000" b="1" kern="0" dirty="0">
              <a:latin typeface="+mn-lt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692696"/>
            <a:ext cx="9144000" cy="2400657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00B05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i="1" dirty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i="1" dirty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Классификация флотационных </a:t>
            </a:r>
            <a:r>
              <a:rPr lang="ru-RU" sz="4800" b="1" i="1" dirty="0" smtClean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машин по</a:t>
            </a:r>
            <a:r>
              <a:rPr lang="ru-RU" sz="4800" b="1" i="1" kern="0" dirty="0" smtClean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способу аэрации пульпы</a:t>
            </a:r>
            <a:endParaRPr lang="fr-FR" sz="4800" b="1" i="1" dirty="0">
              <a:solidFill>
                <a:schemeClr val="accent4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3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9888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Механические флотационные машины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1071563" y="2643188"/>
            <a:ext cx="70723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Флотационные машины рудные</a:t>
            </a:r>
            <a:endParaRPr lang="fr-FR" sz="48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890" name="Группа 12"/>
          <p:cNvGrpSpPr>
            <a:grpSpLocks/>
          </p:cNvGrpSpPr>
          <p:nvPr/>
        </p:nvGrpSpPr>
        <p:grpSpPr bwMode="auto">
          <a:xfrm>
            <a:off x="0" y="836712"/>
            <a:ext cx="9144000" cy="5203825"/>
            <a:chOff x="0" y="1654175"/>
            <a:chExt cx="9144000" cy="5203825"/>
          </a:xfrm>
        </p:grpSpPr>
        <p:grpSp>
          <p:nvGrpSpPr>
            <p:cNvPr id="165891" name="Группа 7"/>
            <p:cNvGrpSpPr>
              <a:grpSpLocks/>
            </p:cNvGrpSpPr>
            <p:nvPr/>
          </p:nvGrpSpPr>
          <p:grpSpPr bwMode="auto">
            <a:xfrm>
              <a:off x="0" y="1654175"/>
              <a:ext cx="9144000" cy="5203825"/>
              <a:chOff x="0" y="1654175"/>
              <a:chExt cx="9144000" cy="5203825"/>
            </a:xfrm>
          </p:grpSpPr>
          <p:pic>
            <p:nvPicPr>
              <p:cNvPr id="165894" name="Picture 2" descr="D:\документы\Лекционные курсы\Флотация\Презентации Флотационные методы обогащения\Презентации Флотация\Флотац методы рис\оригиналы\механические\Механобр.gi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1654175"/>
                <a:ext cx="9144000" cy="520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" name="Прямая соединительная линия 3"/>
              <p:cNvCxnSpPr/>
              <p:nvPr/>
            </p:nvCxnSpPr>
            <p:spPr>
              <a:xfrm rot="16440000" flipH="1">
                <a:off x="7307263" y="5429250"/>
                <a:ext cx="1143000" cy="57150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 rot="16200000" flipH="1">
                <a:off x="3107531" y="3893344"/>
                <a:ext cx="2357438" cy="28575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892" name="TextBox 10"/>
            <p:cNvSpPr txBox="1">
              <a:spLocks noChangeArrowheads="1"/>
            </p:cNvSpPr>
            <p:nvPr/>
          </p:nvSpPr>
          <p:spPr bwMode="auto">
            <a:xfrm>
              <a:off x="3929058" y="2571744"/>
              <a:ext cx="4411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21</a:t>
              </a:r>
            </a:p>
          </p:txBody>
        </p:sp>
        <p:sp>
          <p:nvSpPr>
            <p:cNvPr id="165893" name="TextBox 11"/>
            <p:cNvSpPr txBox="1">
              <a:spLocks noChangeArrowheads="1"/>
            </p:cNvSpPr>
            <p:nvPr/>
          </p:nvSpPr>
          <p:spPr bwMode="auto">
            <a:xfrm>
              <a:off x="5357818" y="6286520"/>
              <a:ext cx="500066" cy="36933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18</a:t>
              </a: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928688" y="1428750"/>
            <a:ext cx="7143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задание</a:t>
            </a:r>
            <a:endParaRPr lang="fr-FR" sz="6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513" y="214313"/>
            <a:ext cx="87849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spcBef>
                <a:spcPct val="20000"/>
              </a:spcBef>
              <a:defRPr/>
            </a:pP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– приемный карман; 2 – патрубок; 3 – импеллер; 4 – отверстия в диске; 5  – направляющие лопатки статора; 6 – вал импеллера, 7 – труба импеллера; 8 – патрубок, для подачи воздуха ; 9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надимпеллерный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стакан; 10 – пробка; 11 – отверстие; 12 – заслонка; 13 – тяга; 14 – перегородка;  15 – карман; 16 – отверстие для выноса крупных песков; 17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стер-жень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для регулировки размера отверстия шибером; 18 – отверстие, 19 – крышка; 20 – рычаг с контргрузом; 21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промпро-дуктовое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отверстие, закрытое пробкой </a:t>
            </a: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just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 bwMode="auto">
          <a:xfrm>
            <a:off x="0" y="2286000"/>
            <a:ext cx="9144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Значение гистерезиса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для флотации </a:t>
            </a:r>
            <a:endParaRPr lang="ru-RU" sz="54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754" name="Picture 2" descr="D:\Резервная копия\D\документы\Готово почти\Практика\Фото\Салаир\Фото0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13376"/>
          </a:xfrm>
          <a:prstGeom prst="rect">
            <a:avLst/>
          </a:prstGeom>
          <a:noFill/>
        </p:spPr>
      </p:pic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971600" y="1628800"/>
            <a:ext cx="70723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FFFF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Салаир</a:t>
            </a:r>
          </a:p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FFFF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Обогащение полиметаллических руд</a:t>
            </a:r>
            <a:endParaRPr lang="fr-FR" sz="4800" b="1" i="1" dirty="0">
              <a:ln>
                <a:solidFill>
                  <a:srgbClr val="FFFF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805264"/>
            <a:ext cx="2981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n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(см. фильмы)</a:t>
            </a:r>
            <a:endParaRPr lang="ru-RU" sz="3200" dirty="0">
              <a:ln>
                <a:solidFill>
                  <a:srgbClr val="FFFF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3" name="Picture 5" descr="D:\Резервная копия\D\документы\Готово почти\Практика\Фото для презентации\Салаир\Фото0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040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78" name="Picture 2" descr="D:\Резервная копия\D\документы\Готово почти\Практика\Фото\Салаир\Фото06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 descr="D:\Резервная копия\D\документы\Готово почти\Практика\Фото\Салаир\Фото0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1071563" y="2643188"/>
            <a:ext cx="70723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Флотационные машины угольные</a:t>
            </a:r>
            <a:endParaRPr lang="fr-FR" sz="48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3" descr="D:\документы\Лекционные курсы\Флотация\Презентации Флотационные методы обогащения\Презентации Флотация\Флотац методы рис\Машины\механические\МФУ  2-6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075" y="0"/>
            <a:ext cx="641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 rot="3520852">
            <a:off x="2092325" y="6230938"/>
            <a:ext cx="735013" cy="4603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3520852">
            <a:off x="4343401" y="6232525"/>
            <a:ext cx="735012" cy="4603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7193518">
            <a:off x="6049963" y="6235700"/>
            <a:ext cx="735012" cy="46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7193518">
            <a:off x="3763963" y="6235700"/>
            <a:ext cx="735012" cy="46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rot="10800000" flipV="1">
            <a:off x="6429375" y="5572125"/>
            <a:ext cx="1571625" cy="7143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8" name="TextBox 9"/>
          <p:cNvSpPr txBox="1">
            <a:spLocks noChangeArrowheads="1"/>
          </p:cNvSpPr>
          <p:nvPr/>
        </p:nvSpPr>
        <p:spPr bwMode="auto">
          <a:xfrm>
            <a:off x="8001000" y="528637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251520" y="620688"/>
            <a:ext cx="871296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400" b="1" dirty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– корпус; 2 и 4 –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центробеж-ный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осевой импеллер; 3 –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кар-ман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5 – вал; 6 – привод; 7 –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пено-гон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8 – воздухозаборная труба; 9 – приводной шкив; 10 – блок – импеллеры; 11 – аэрационная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ка-мера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12 – переливное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устройст-во</a:t>
            </a:r>
            <a:endParaRPr lang="fr-FR" sz="4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Беловская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ОФ механические флотационные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машины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63" y="3786188"/>
            <a:ext cx="607218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5400" b="1" i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Wemko</a:t>
            </a: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МФУ 12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805264"/>
            <a:ext cx="36856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(см. фильмы)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658" name="Picture 2" descr="D:\Резервная копия\D\документы\Готово почти\Практика\от студентов\Практика 2010 год\P1010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682" name="Picture 2" descr="D:\Резервная копия\D\документы\Готово почти\Практика\от студентов\Практика 2010 год\P1010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90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0" y="549275"/>
            <a:ext cx="9144000" cy="5878532"/>
          </a:xfr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 закреплении частицы на поверхности раздела вода – воздух площадь контакта начинает увеличиваться</a:t>
            </a:r>
          </a:p>
          <a:p>
            <a:pPr marL="342900" indent="-342900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(наступление газообразной фазы на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жидкую).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Сила гистерезиса будет противодействовать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этому процессу.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706" name="Picture 2" descr="D:\Резервная копия\D\документы\Готово почти\Практика\от студентов\Практика 2010 год\P1010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731" name="Picture 3" descr="D:\Резервная копия\D\документы\Готово почти\Практика\от студентов\фабрика Березовская\DSC01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D:\Резервная копия\D\документы\Готово почти\Практика\от студентов\фабрика Березовская\DSC0180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642938" y="214313"/>
            <a:ext cx="7072312" cy="6643687"/>
            <a:chOff x="642938" y="214313"/>
            <a:chExt cx="7072312" cy="6643687"/>
          </a:xfrm>
        </p:grpSpPr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642938" y="214313"/>
              <a:ext cx="7072312" cy="830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8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Импеллер МФУ 2-63</a:t>
              </a:r>
              <a:endParaRPr lang="fr-FR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1013" name="TextBox 4"/>
            <p:cNvSpPr txBox="1">
              <a:spLocks noChangeArrowheads="1"/>
            </p:cNvSpPr>
            <p:nvPr/>
          </p:nvSpPr>
          <p:spPr bwMode="auto">
            <a:xfrm>
              <a:off x="2143108" y="107154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1</a:t>
              </a:r>
            </a:p>
          </p:txBody>
        </p:sp>
        <p:sp>
          <p:nvSpPr>
            <p:cNvPr id="171014" name="TextBox 6"/>
            <p:cNvSpPr txBox="1">
              <a:spLocks noChangeArrowheads="1"/>
            </p:cNvSpPr>
            <p:nvPr/>
          </p:nvSpPr>
          <p:spPr bwMode="auto">
            <a:xfrm>
              <a:off x="2285984" y="214311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2</a:t>
              </a:r>
            </a:p>
          </p:txBody>
        </p:sp>
        <p:sp>
          <p:nvSpPr>
            <p:cNvPr id="171015" name="TextBox 7"/>
            <p:cNvSpPr txBox="1">
              <a:spLocks noChangeArrowheads="1"/>
            </p:cNvSpPr>
            <p:nvPr/>
          </p:nvSpPr>
          <p:spPr bwMode="auto">
            <a:xfrm>
              <a:off x="2214546" y="2714620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3</a:t>
              </a:r>
            </a:p>
          </p:txBody>
        </p:sp>
        <p:sp>
          <p:nvSpPr>
            <p:cNvPr id="171016" name="TextBox 8"/>
            <p:cNvSpPr txBox="1">
              <a:spLocks noChangeArrowheads="1"/>
            </p:cNvSpPr>
            <p:nvPr/>
          </p:nvSpPr>
          <p:spPr bwMode="auto">
            <a:xfrm>
              <a:off x="2143108" y="357187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4</a:t>
              </a:r>
            </a:p>
          </p:txBody>
        </p:sp>
        <p:sp>
          <p:nvSpPr>
            <p:cNvPr id="171017" name="TextBox 9"/>
            <p:cNvSpPr txBox="1">
              <a:spLocks noChangeArrowheads="1"/>
            </p:cNvSpPr>
            <p:nvPr/>
          </p:nvSpPr>
          <p:spPr bwMode="auto">
            <a:xfrm>
              <a:off x="2214546" y="550070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5</a:t>
              </a:r>
            </a:p>
          </p:txBody>
        </p:sp>
        <p:sp>
          <p:nvSpPr>
            <p:cNvPr id="171018" name="TextBox 10"/>
            <p:cNvSpPr txBox="1">
              <a:spLocks noChangeArrowheads="1"/>
            </p:cNvSpPr>
            <p:nvPr/>
          </p:nvSpPr>
          <p:spPr bwMode="auto">
            <a:xfrm>
              <a:off x="6072198" y="621508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6</a:t>
              </a:r>
            </a:p>
          </p:txBody>
        </p:sp>
        <p:sp>
          <p:nvSpPr>
            <p:cNvPr id="171019" name="TextBox 11"/>
            <p:cNvSpPr txBox="1">
              <a:spLocks noChangeArrowheads="1"/>
            </p:cNvSpPr>
            <p:nvPr/>
          </p:nvSpPr>
          <p:spPr bwMode="auto">
            <a:xfrm>
              <a:off x="6072198" y="5214950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7</a:t>
              </a:r>
            </a:p>
          </p:txBody>
        </p:sp>
        <p:sp>
          <p:nvSpPr>
            <p:cNvPr id="171020" name="TextBox 12"/>
            <p:cNvSpPr txBox="1">
              <a:spLocks noChangeArrowheads="1"/>
            </p:cNvSpPr>
            <p:nvPr/>
          </p:nvSpPr>
          <p:spPr bwMode="auto">
            <a:xfrm>
              <a:off x="6000760" y="4714884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8</a:t>
              </a:r>
            </a:p>
          </p:txBody>
        </p:sp>
        <p:sp>
          <p:nvSpPr>
            <p:cNvPr id="171021" name="TextBox 13"/>
            <p:cNvSpPr txBox="1">
              <a:spLocks noChangeArrowheads="1"/>
            </p:cNvSpPr>
            <p:nvPr/>
          </p:nvSpPr>
          <p:spPr bwMode="auto">
            <a:xfrm>
              <a:off x="6000760" y="371475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9</a:t>
              </a:r>
            </a:p>
          </p:txBody>
        </p:sp>
        <p:sp>
          <p:nvSpPr>
            <p:cNvPr id="171022" name="TextBox 14"/>
            <p:cNvSpPr txBox="1">
              <a:spLocks noChangeArrowheads="1"/>
            </p:cNvSpPr>
            <p:nvPr/>
          </p:nvSpPr>
          <p:spPr bwMode="auto">
            <a:xfrm>
              <a:off x="6000760" y="3357562"/>
              <a:ext cx="4411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10</a:t>
              </a:r>
            </a:p>
          </p:txBody>
        </p:sp>
        <p:sp>
          <p:nvSpPr>
            <p:cNvPr id="171023" name="TextBox 15"/>
            <p:cNvSpPr txBox="1">
              <a:spLocks noChangeArrowheads="1"/>
            </p:cNvSpPr>
            <p:nvPr/>
          </p:nvSpPr>
          <p:spPr bwMode="auto">
            <a:xfrm>
              <a:off x="6000760" y="3000372"/>
              <a:ext cx="42402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11</a:t>
              </a:r>
            </a:p>
          </p:txBody>
        </p:sp>
        <p:pic>
          <p:nvPicPr>
            <p:cNvPr id="171024" name="Picture 19" descr="D:\документы\Лекционные курсы\Флотация\Презентации Флотационные методы обогащения\Презентации Флотация\Флотац методы рис\Машины\механические\МФУ импеллер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0232" y="1028700"/>
              <a:ext cx="4791075" cy="582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928688" y="1428750"/>
            <a:ext cx="7143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задание</a:t>
            </a:r>
            <a:endParaRPr lang="fr-FR" sz="6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357188"/>
            <a:ext cx="914400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</a:rPr>
              <a:t>1 – отверстие для поступления </a:t>
            </a:r>
            <a:r>
              <a:rPr lang="ru-RU" sz="3600" b="1" dirty="0" err="1">
                <a:solidFill>
                  <a:srgbClr val="002060"/>
                </a:solidFill>
              </a:rPr>
              <a:t>возду-ха</a:t>
            </a:r>
            <a:r>
              <a:rPr lang="ru-RU" sz="3600" b="1" dirty="0">
                <a:solidFill>
                  <a:srgbClr val="002060"/>
                </a:solidFill>
              </a:rPr>
              <a:t>; 2 – вал импеллера; 3 – труба </a:t>
            </a:r>
            <a:r>
              <a:rPr lang="ru-RU" sz="3600" b="1" dirty="0" err="1">
                <a:solidFill>
                  <a:srgbClr val="002060"/>
                </a:solidFill>
              </a:rPr>
              <a:t>им-пеллера</a:t>
            </a:r>
            <a:r>
              <a:rPr lang="ru-RU" sz="3600" b="1" dirty="0">
                <a:solidFill>
                  <a:srgbClr val="002060"/>
                </a:solidFill>
              </a:rPr>
              <a:t>; 4 – центробежный импеллер; 5 – патрубок-пульповод; 6 – осевой импеллер; 7 – аэрационная камера; 8 – щели аэрационной камеры; 9 – </a:t>
            </a:r>
            <a:r>
              <a:rPr lang="ru-RU" sz="3600" b="1" dirty="0" err="1">
                <a:solidFill>
                  <a:srgbClr val="002060"/>
                </a:solidFill>
              </a:rPr>
              <a:t>крыш-ка</a:t>
            </a:r>
            <a:r>
              <a:rPr lang="ru-RU" sz="3600" b="1" dirty="0">
                <a:solidFill>
                  <a:srgbClr val="002060"/>
                </a:solidFill>
              </a:rPr>
              <a:t> с лопатками (статор); 10 – </a:t>
            </a:r>
            <a:r>
              <a:rPr lang="ru-RU" sz="3600" b="1" dirty="0" err="1">
                <a:solidFill>
                  <a:srgbClr val="002060"/>
                </a:solidFill>
              </a:rPr>
              <a:t>кольце-вые</a:t>
            </a:r>
            <a:r>
              <a:rPr lang="ru-RU" sz="3600" b="1" dirty="0">
                <a:solidFill>
                  <a:srgbClr val="002060"/>
                </a:solidFill>
              </a:rPr>
              <a:t> отверстия между центробежным импеллером и статором; 11 – </a:t>
            </a:r>
            <a:r>
              <a:rPr lang="ru-RU" sz="3600" b="1" dirty="0" err="1">
                <a:solidFill>
                  <a:srgbClr val="002060"/>
                </a:solidFill>
              </a:rPr>
              <a:t>кольце-вые</a:t>
            </a:r>
            <a:r>
              <a:rPr lang="ru-RU" sz="3600" b="1" dirty="0">
                <a:solidFill>
                  <a:srgbClr val="002060"/>
                </a:solidFill>
              </a:rPr>
              <a:t> отверстия между импеллером и трубой импеллера</a:t>
            </a:r>
            <a:endParaRPr lang="fr-FR" sz="3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Флотационная машина </a:t>
            </a:r>
            <a:r>
              <a:rPr lang="ru-RU" sz="5400" b="1" i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Фагергрен</a:t>
            </a: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5400" b="1" i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Wemko</a:t>
            </a: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США)</a:t>
            </a:r>
            <a:endParaRPr lang="fr-FR" sz="54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3059" name="Группа 8"/>
          <p:cNvGrpSpPr>
            <a:grpSpLocks/>
          </p:cNvGrpSpPr>
          <p:nvPr/>
        </p:nvGrpSpPr>
        <p:grpSpPr bwMode="auto">
          <a:xfrm>
            <a:off x="0" y="2000250"/>
            <a:ext cx="9144000" cy="3148013"/>
            <a:chOff x="0" y="1571612"/>
            <a:chExt cx="9144001" cy="3148002"/>
          </a:xfrm>
        </p:grpSpPr>
        <p:pic>
          <p:nvPicPr>
            <p:cNvPr id="173061" name="Picture 2" descr="D:\документы\Лекционные курсы\Флотация\Презентации Флотационные методы обогащения\Презентации Флотация\Флотац методы рис\Машины\механические\Фагергрен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571612"/>
              <a:ext cx="9144001" cy="3148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3062" name="TextBox 3"/>
            <p:cNvSpPr txBox="1">
              <a:spLocks noChangeArrowheads="1"/>
            </p:cNvSpPr>
            <p:nvPr/>
          </p:nvSpPr>
          <p:spPr bwMode="auto">
            <a:xfrm>
              <a:off x="785786" y="357187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</a:t>
              </a:r>
            </a:p>
          </p:txBody>
        </p:sp>
        <p:sp>
          <p:nvSpPr>
            <p:cNvPr id="173063" name="TextBox 4"/>
            <p:cNvSpPr txBox="1">
              <a:spLocks noChangeArrowheads="1"/>
            </p:cNvSpPr>
            <p:nvPr/>
          </p:nvSpPr>
          <p:spPr bwMode="auto">
            <a:xfrm>
              <a:off x="6357950" y="2428868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</a:t>
              </a:r>
            </a:p>
          </p:txBody>
        </p:sp>
        <p:sp>
          <p:nvSpPr>
            <p:cNvPr id="173064" name="TextBox 5"/>
            <p:cNvSpPr txBox="1">
              <a:spLocks noChangeArrowheads="1"/>
            </p:cNvSpPr>
            <p:nvPr/>
          </p:nvSpPr>
          <p:spPr bwMode="auto">
            <a:xfrm>
              <a:off x="928662" y="3143248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</a:t>
              </a:r>
            </a:p>
          </p:txBody>
        </p:sp>
        <p:sp>
          <p:nvSpPr>
            <p:cNvPr id="173065" name="TextBox 6"/>
            <p:cNvSpPr txBox="1">
              <a:spLocks noChangeArrowheads="1"/>
            </p:cNvSpPr>
            <p:nvPr/>
          </p:nvSpPr>
          <p:spPr bwMode="auto">
            <a:xfrm>
              <a:off x="6000760" y="407194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</a:t>
              </a:r>
            </a:p>
          </p:txBody>
        </p:sp>
      </p:grp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85750" y="5214938"/>
            <a:ext cx="8858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</a:rPr>
              <a:t>1 – ротор; 2 - статор</a:t>
            </a:r>
            <a:endParaRPr lang="fr-FR" sz="48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Требования, предъявляемые к флотационным машинам</a:t>
            </a:r>
            <a:endParaRPr lang="fr-FR" sz="6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Энергичное перемешивание пульпы для поддержания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твер-дых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частиц во взвешенном состоянии в нижней зоне камеры и спокойное состояние пульпы в верхней зоне. 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2714625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Равномерная по всему объему аэрация пульпы, высокая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диспер-гация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воздуха.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307181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Возможность регулировки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вы-соты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уровня пульпы.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430371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Надежность в работе,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высо-кая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износоустойчивость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дета-лей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простота конструкции, удобство обслуживания…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000250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Непрерывное питание машины и разгрузка пенного и камерного продукта, обеспечивающие большую производительность машины.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0601E-6 L 0 -0.265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Окружная скорость импеллера не более 9 м/с.</a:t>
            </a:r>
          </a:p>
          <a:p>
            <a:pPr>
              <a:defRPr/>
            </a:pP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Отношение стороны камеры к диаметру импеллера: </a:t>
            </a:r>
          </a:p>
          <a:p>
            <a:pPr algn="ctr">
              <a:defRPr/>
            </a:pPr>
            <a:r>
              <a:rPr lang="en-US" sz="4000" b="1" dirty="0" smtClean="0">
                <a:latin typeface="Times New Roman"/>
                <a:cs typeface="Times New Roman"/>
              </a:rPr>
              <a:t>a </a:t>
            </a:r>
            <a:r>
              <a:rPr lang="ru-RU" sz="4000" b="1" dirty="0" smtClean="0">
                <a:latin typeface="Times New Roman"/>
                <a:cs typeface="Times New Roman"/>
              </a:rPr>
              <a:t>/</a:t>
            </a:r>
            <a:r>
              <a:rPr lang="en-US" sz="4000" b="1" dirty="0" smtClean="0">
                <a:latin typeface="Times New Roman"/>
                <a:cs typeface="Times New Roman"/>
              </a:rPr>
              <a:t>D</a:t>
            </a:r>
            <a:r>
              <a:rPr lang="ru-RU" sz="4000" b="1" dirty="0" smtClean="0">
                <a:latin typeface="Times New Roman"/>
                <a:cs typeface="Times New Roman"/>
              </a:rPr>
              <a:t> = 1,5.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4071938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0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скорости импеллера более 9 м/с наступает явление кавитации.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3203575" y="1628775"/>
            <a:ext cx="3775075" cy="2862263"/>
            <a:chOff x="2957092" y="1628800"/>
            <a:chExt cx="3774404" cy="2861660"/>
          </a:xfrm>
        </p:grpSpPr>
        <p:sp>
          <p:nvSpPr>
            <p:cNvPr id="8210" name="Oval 9"/>
            <p:cNvSpPr>
              <a:spLocks noChangeArrowheads="1"/>
            </p:cNvSpPr>
            <p:nvPr/>
          </p:nvSpPr>
          <p:spPr bwMode="auto">
            <a:xfrm>
              <a:off x="2987824" y="2276872"/>
              <a:ext cx="1728787" cy="155230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1" name="Line 11"/>
            <p:cNvSpPr>
              <a:spLocks noChangeShapeType="1"/>
            </p:cNvSpPr>
            <p:nvPr/>
          </p:nvSpPr>
          <p:spPr bwMode="auto">
            <a:xfrm>
              <a:off x="4357266" y="3690500"/>
              <a:ext cx="1439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12"/>
            <p:cNvSpPr>
              <a:spLocks noChangeShapeType="1"/>
            </p:cNvSpPr>
            <p:nvPr/>
          </p:nvSpPr>
          <p:spPr bwMode="auto">
            <a:xfrm flipV="1">
              <a:off x="4357266" y="2755630"/>
              <a:ext cx="935037" cy="9348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5436326" y="1628800"/>
              <a:ext cx="1295170" cy="366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50000"/>
                    </a:schemeClr>
                  </a:solidFill>
                </a:rPr>
                <a:t>жидкость</a:t>
              </a:r>
              <a:endParaRPr lang="fr-FR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214" name="Rectangle 10"/>
            <p:cNvSpPr>
              <a:spLocks noChangeArrowheads="1"/>
            </p:cNvSpPr>
            <p:nvPr/>
          </p:nvSpPr>
          <p:spPr bwMode="auto">
            <a:xfrm>
              <a:off x="2957092" y="3690502"/>
              <a:ext cx="2160240" cy="79995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5" name="Freeform 18"/>
            <p:cNvSpPr>
              <a:spLocks/>
            </p:cNvSpPr>
            <p:nvPr/>
          </p:nvSpPr>
          <p:spPr bwMode="auto">
            <a:xfrm rot="5123323">
              <a:off x="4706504" y="3374974"/>
              <a:ext cx="407916" cy="217045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Text Box 15"/>
            <p:cNvSpPr txBox="1">
              <a:spLocks noChangeArrowheads="1"/>
            </p:cNvSpPr>
            <p:nvPr/>
          </p:nvSpPr>
          <p:spPr bwMode="auto">
            <a:xfrm>
              <a:off x="3258704" y="2942915"/>
              <a:ext cx="1150939" cy="369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воздух</a:t>
              </a:r>
              <a:endParaRPr lang="fr-FR" b="1"/>
            </a:p>
          </p:txBody>
        </p:sp>
        <p:sp>
          <p:nvSpPr>
            <p:cNvPr id="8217" name="Text Box 16"/>
            <p:cNvSpPr txBox="1">
              <a:spLocks noChangeArrowheads="1"/>
            </p:cNvSpPr>
            <p:nvPr/>
          </p:nvSpPr>
          <p:spPr bwMode="auto">
            <a:xfrm>
              <a:off x="3029099" y="4005064"/>
              <a:ext cx="19854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FFFF00"/>
                  </a:solidFill>
                </a:rPr>
                <a:t>твердое тело</a:t>
              </a:r>
              <a:endParaRPr lang="fr-FR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8194" name="Object 2"/>
            <p:cNvGraphicFramePr>
              <a:graphicFrameLocks noChangeAspect="1"/>
            </p:cNvGraphicFramePr>
            <p:nvPr/>
          </p:nvGraphicFramePr>
          <p:xfrm>
            <a:off x="5091113" y="3025775"/>
            <a:ext cx="385762" cy="573088"/>
          </p:xfrm>
          <a:graphic>
            <a:graphicData uri="http://schemas.openxmlformats.org/presentationml/2006/ole">
              <p:oleObj spid="_x0000_s8194" name="Формула" r:id="rId3" imgW="139680" imgH="203040" progId="Equation.3">
                <p:embed/>
              </p:oleObj>
            </a:graphicData>
          </a:graphic>
        </p:graphicFrame>
      </p:grp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3203575" y="1628775"/>
            <a:ext cx="3775075" cy="2862263"/>
            <a:chOff x="2957092" y="1628800"/>
            <a:chExt cx="3774404" cy="2861660"/>
          </a:xfrm>
        </p:grpSpPr>
        <p:sp>
          <p:nvSpPr>
            <p:cNvPr id="8202" name="Oval 9"/>
            <p:cNvSpPr>
              <a:spLocks noChangeArrowheads="1"/>
            </p:cNvSpPr>
            <p:nvPr/>
          </p:nvSpPr>
          <p:spPr bwMode="auto">
            <a:xfrm>
              <a:off x="2987824" y="2492896"/>
              <a:ext cx="1728787" cy="162430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4357266" y="3690500"/>
              <a:ext cx="1439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 flipV="1">
              <a:off x="4572001" y="2636912"/>
              <a:ext cx="576064" cy="107888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Text Box 16"/>
            <p:cNvSpPr txBox="1">
              <a:spLocks noChangeArrowheads="1"/>
            </p:cNvSpPr>
            <p:nvPr/>
          </p:nvSpPr>
          <p:spPr bwMode="auto">
            <a:xfrm>
              <a:off x="5436326" y="1628800"/>
              <a:ext cx="1295170" cy="366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50000"/>
                    </a:schemeClr>
                  </a:solidFill>
                </a:rPr>
                <a:t>жидкость</a:t>
              </a:r>
              <a:endParaRPr lang="fr-FR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206" name="Rectangle 10"/>
            <p:cNvSpPr>
              <a:spLocks noChangeArrowheads="1"/>
            </p:cNvSpPr>
            <p:nvPr/>
          </p:nvSpPr>
          <p:spPr bwMode="auto">
            <a:xfrm>
              <a:off x="2957092" y="3690502"/>
              <a:ext cx="2160240" cy="79995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7" name="Freeform 18"/>
            <p:cNvSpPr>
              <a:spLocks/>
            </p:cNvSpPr>
            <p:nvPr/>
          </p:nvSpPr>
          <p:spPr bwMode="auto">
            <a:xfrm rot="5123323">
              <a:off x="4706504" y="3374974"/>
              <a:ext cx="407916" cy="217045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Text Box 15"/>
            <p:cNvSpPr txBox="1">
              <a:spLocks noChangeArrowheads="1"/>
            </p:cNvSpPr>
            <p:nvPr/>
          </p:nvSpPr>
          <p:spPr bwMode="auto">
            <a:xfrm>
              <a:off x="3258704" y="2942915"/>
              <a:ext cx="1150939" cy="369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воздух</a:t>
              </a:r>
              <a:endParaRPr lang="fr-FR" b="1"/>
            </a:p>
          </p:txBody>
        </p:sp>
        <p:sp>
          <p:nvSpPr>
            <p:cNvPr id="8209" name="Text Box 16"/>
            <p:cNvSpPr txBox="1">
              <a:spLocks noChangeArrowheads="1"/>
            </p:cNvSpPr>
            <p:nvPr/>
          </p:nvSpPr>
          <p:spPr bwMode="auto">
            <a:xfrm>
              <a:off x="3173115" y="4005064"/>
              <a:ext cx="18414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FFFF00"/>
                  </a:solidFill>
                </a:rPr>
                <a:t>твердое тело</a:t>
              </a:r>
              <a:endParaRPr lang="fr-FR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8195" name="Object 5"/>
            <p:cNvGraphicFramePr>
              <a:graphicFrameLocks noChangeAspect="1"/>
            </p:cNvGraphicFramePr>
            <p:nvPr/>
          </p:nvGraphicFramePr>
          <p:xfrm>
            <a:off x="5091113" y="3025775"/>
            <a:ext cx="385762" cy="573088"/>
          </p:xfrm>
          <a:graphic>
            <a:graphicData uri="http://schemas.openxmlformats.org/presentationml/2006/ole">
              <p:oleObj spid="_x0000_s8195" name="Формула" r:id="rId4" imgW="139680" imgH="203040" progId="Equation.3">
                <p:embed/>
              </p:oleObj>
            </a:graphicData>
          </a:graphic>
        </p:graphicFrame>
      </p:grpSp>
      <p:cxnSp>
        <p:nvCxnSpPr>
          <p:cNvPr id="41" name="Прямая со стрелкой 40"/>
          <p:cNvCxnSpPr/>
          <p:nvPr/>
        </p:nvCxnSpPr>
        <p:spPr>
          <a:xfrm>
            <a:off x="3348038" y="3644900"/>
            <a:ext cx="503237" cy="1588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>
            <a:off x="4356100" y="3644900"/>
            <a:ext cx="503238" cy="1588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1116013" y="5373688"/>
            <a:ext cx="431800" cy="1587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1547813" y="4941888"/>
            <a:ext cx="5364162" cy="706437"/>
          </a:xfr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 сила гистерезиса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14313"/>
            <a:ext cx="9144000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Кавитация </a:t>
            </a:r>
          </a:p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явление образования полостей, заполненных газом (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кавитационных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пузырьков) в результате местного уменьшения давления ниже </a:t>
            </a:r>
            <a:r>
              <a:rPr lang="ru-RU" sz="4400" b="1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крити-ческого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значения.</a:t>
            </a:r>
            <a:endParaRPr lang="ru-RU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Кавитационные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пузырьки 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разру-шают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импеллеры до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состояния ре-шета.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959100" y="1160463"/>
            <a:ext cx="2754313" cy="2774950"/>
            <a:chOff x="2958619" y="1160352"/>
            <a:chExt cx="2754946" cy="2774366"/>
          </a:xfrm>
        </p:grpSpPr>
        <p:sp>
          <p:nvSpPr>
            <p:cNvPr id="3" name="Месяц 2"/>
            <p:cNvSpPr/>
            <p:nvPr/>
          </p:nvSpPr>
          <p:spPr>
            <a:xfrm rot="4694380">
              <a:off x="3410461" y="1811590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Месяц 3"/>
            <p:cNvSpPr/>
            <p:nvPr/>
          </p:nvSpPr>
          <p:spPr>
            <a:xfrm rot="20859460">
              <a:off x="4066949" y="2601499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Месяц 4"/>
            <p:cNvSpPr/>
            <p:nvPr/>
          </p:nvSpPr>
          <p:spPr>
            <a:xfrm rot="15720707">
              <a:off x="4833188" y="1995701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Месяц 5"/>
            <p:cNvSpPr/>
            <p:nvPr/>
          </p:nvSpPr>
          <p:spPr>
            <a:xfrm rot="10472416">
              <a:off x="4276547" y="1160352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" name="Группа 7"/>
          <p:cNvGrpSpPr>
            <a:grpSpLocks/>
          </p:cNvGrpSpPr>
          <p:nvPr/>
        </p:nvGrpSpPr>
        <p:grpSpPr bwMode="auto">
          <a:xfrm>
            <a:off x="2928938" y="1143000"/>
            <a:ext cx="2754312" cy="2774950"/>
            <a:chOff x="2958619" y="1160352"/>
            <a:chExt cx="2754946" cy="2774366"/>
          </a:xfrm>
        </p:grpSpPr>
        <p:sp>
          <p:nvSpPr>
            <p:cNvPr id="9" name="Месяц 8"/>
            <p:cNvSpPr/>
            <p:nvPr/>
          </p:nvSpPr>
          <p:spPr>
            <a:xfrm rot="4694380">
              <a:off x="3410460" y="1811591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Месяц 9"/>
            <p:cNvSpPr/>
            <p:nvPr/>
          </p:nvSpPr>
          <p:spPr>
            <a:xfrm rot="20859460">
              <a:off x="4066949" y="2601499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Месяц 10"/>
            <p:cNvSpPr/>
            <p:nvPr/>
          </p:nvSpPr>
          <p:spPr>
            <a:xfrm rot="15720707">
              <a:off x="4833188" y="1995703"/>
              <a:ext cx="428535" cy="1332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Месяц 11"/>
            <p:cNvSpPr/>
            <p:nvPr/>
          </p:nvSpPr>
          <p:spPr>
            <a:xfrm rot="10472416">
              <a:off x="4276547" y="1160352"/>
              <a:ext cx="428724" cy="1333219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" name="Группа 19"/>
          <p:cNvGrpSpPr/>
          <p:nvPr/>
        </p:nvGrpSpPr>
        <p:grpSpPr>
          <a:xfrm>
            <a:off x="3143240" y="1285860"/>
            <a:ext cx="2407866" cy="2505338"/>
            <a:chOff x="5982232" y="1485879"/>
            <a:chExt cx="2407866" cy="2505338"/>
          </a:xfrm>
          <a:solidFill>
            <a:srgbClr val="99FF33"/>
          </a:solidFill>
        </p:grpSpPr>
        <p:sp>
          <p:nvSpPr>
            <p:cNvPr id="16" name="Овал 15"/>
            <p:cNvSpPr/>
            <p:nvPr/>
          </p:nvSpPr>
          <p:spPr>
            <a:xfrm rot="20416441">
              <a:off x="6714319" y="1485879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5689477">
              <a:off x="7675718" y="2066193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20101327">
              <a:off x="7173586" y="3062523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4376720">
              <a:off x="6196546" y="2554059"/>
              <a:ext cx="500066" cy="928694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3" name="Группа 27"/>
          <p:cNvGrpSpPr/>
          <p:nvPr/>
        </p:nvGrpSpPr>
        <p:grpSpPr>
          <a:xfrm>
            <a:off x="2928926" y="1000108"/>
            <a:ext cx="2960202" cy="3230259"/>
            <a:chOff x="2894484" y="968245"/>
            <a:chExt cx="2960202" cy="3230259"/>
          </a:xfrm>
          <a:solidFill>
            <a:srgbClr val="FF0000"/>
          </a:solidFill>
        </p:grpSpPr>
        <p:sp>
          <p:nvSpPr>
            <p:cNvPr id="21" name="Месяц 20"/>
            <p:cNvSpPr/>
            <p:nvPr/>
          </p:nvSpPr>
          <p:spPr>
            <a:xfrm rot="15155994">
              <a:off x="5004882" y="2255006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Месяц 21"/>
            <p:cNvSpPr/>
            <p:nvPr/>
          </p:nvSpPr>
          <p:spPr>
            <a:xfrm rot="9790637">
              <a:off x="4456248" y="968245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Месяц 22"/>
            <p:cNvSpPr/>
            <p:nvPr/>
          </p:nvSpPr>
          <p:spPr>
            <a:xfrm rot="4552938">
              <a:off x="3287089" y="1609376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Месяц 23"/>
            <p:cNvSpPr/>
            <p:nvPr/>
          </p:nvSpPr>
          <p:spPr>
            <a:xfrm rot="19690636">
              <a:off x="3865063" y="2956095"/>
              <a:ext cx="457200" cy="1242409"/>
            </a:xfrm>
            <a:prstGeom prst="moon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" name="Группа 38"/>
          <p:cNvGrpSpPr>
            <a:grpSpLocks/>
          </p:cNvGrpSpPr>
          <p:nvPr/>
        </p:nvGrpSpPr>
        <p:grpSpPr bwMode="auto">
          <a:xfrm>
            <a:off x="266700" y="4384675"/>
            <a:ext cx="8877300" cy="2170113"/>
            <a:chOff x="267226" y="4384856"/>
            <a:chExt cx="8876774" cy="2169731"/>
          </a:xfrm>
        </p:grpSpPr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929175" y="4572148"/>
              <a:ext cx="8214825" cy="645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зона повышенного давления;</a:t>
              </a:r>
              <a:endParaRPr lang="fr-FR" sz="36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Месяц 35"/>
            <p:cNvSpPr/>
            <p:nvPr/>
          </p:nvSpPr>
          <p:spPr>
            <a:xfrm rot="19690636">
              <a:off x="292624" y="4384856"/>
              <a:ext cx="457173" cy="1242794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20725079">
              <a:off x="267226" y="5626062"/>
              <a:ext cx="500033" cy="928525"/>
            </a:xfrm>
            <a:prstGeom prst="ellipse">
              <a:avLst/>
            </a:prstGeom>
            <a:solidFill>
              <a:srgbClr val="99FF33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Text Box 15"/>
            <p:cNvSpPr txBox="1">
              <a:spLocks noChangeArrowheads="1"/>
            </p:cNvSpPr>
            <p:nvPr/>
          </p:nvSpPr>
          <p:spPr bwMode="auto">
            <a:xfrm>
              <a:off x="929175" y="5714947"/>
              <a:ext cx="8214825" cy="645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Char char="-"/>
                <a:defRPr/>
              </a:pPr>
              <a:r>
                <a:rPr lang="ru-RU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зона пониженного давления;</a:t>
              </a:r>
              <a:endParaRPr lang="fr-FR" sz="36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Выгнутая вверх стрелка 27"/>
          <p:cNvSpPr/>
          <p:nvPr/>
        </p:nvSpPr>
        <p:spPr>
          <a:xfrm rot="17269134">
            <a:off x="1501776" y="1500187"/>
            <a:ext cx="3344862" cy="1090613"/>
          </a:xfrm>
          <a:prstGeom prst="curved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226" name="Группа 26"/>
          <p:cNvGrpSpPr>
            <a:grpSpLocks/>
          </p:cNvGrpSpPr>
          <p:nvPr/>
        </p:nvGrpSpPr>
        <p:grpSpPr bwMode="auto">
          <a:xfrm>
            <a:off x="0" y="0"/>
            <a:ext cx="8858250" cy="6061075"/>
            <a:chOff x="0" y="0"/>
            <a:chExt cx="8858280" cy="6061521"/>
          </a:xfrm>
        </p:grpSpPr>
        <p:sp>
          <p:nvSpPr>
            <p:cNvPr id="3" name="Овал 2"/>
            <p:cNvSpPr/>
            <p:nvPr/>
          </p:nvSpPr>
          <p:spPr>
            <a:xfrm rot="4376720">
              <a:off x="1942202" y="586824"/>
              <a:ext cx="3187935" cy="5684856"/>
            </a:xfrm>
            <a:prstGeom prst="ellipse">
              <a:avLst/>
            </a:prstGeom>
            <a:solidFill>
              <a:srgbClr val="99FF33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Месяц 3"/>
            <p:cNvSpPr/>
            <p:nvPr/>
          </p:nvSpPr>
          <p:spPr>
            <a:xfrm rot="14388173">
              <a:off x="4031415" y="1723567"/>
              <a:ext cx="1566978" cy="5930920"/>
            </a:xfrm>
            <a:prstGeom prst="moon">
              <a:avLst/>
            </a:prstGeom>
            <a:solidFill>
              <a:schemeClr val="tx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Месяц 4"/>
            <p:cNvSpPr/>
            <p:nvPr/>
          </p:nvSpPr>
          <p:spPr>
            <a:xfrm rot="14188332">
              <a:off x="4697365" y="2287957"/>
              <a:ext cx="1809883" cy="5737244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286136" y="4572336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4071952" y="4143680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929076" y="3643581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714891" y="3214925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571759" y="3929352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357574" y="3500696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5000642" y="3786467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5786458" y="3357810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643325" y="2857710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429140" y="2429054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1928820" y="4786665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714634" y="4358009"/>
              <a:ext cx="285751" cy="28577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857895" y="0"/>
              <a:ext cx="3000385" cy="30005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5929333" y="1143084"/>
              <a:ext cx="2786071" cy="714428"/>
            </a:xfrm>
            <a:prstGeom prst="straightConnector1">
              <a:avLst/>
            </a:prstGeom>
            <a:ln w="9525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 rot="684223">
              <a:off x="6715148" y="785871"/>
              <a:ext cx="1500193" cy="708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мм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500065" y="0"/>
              <a:ext cx="7215211" cy="708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флотационный пузырек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0" y="2214726"/>
              <a:ext cx="4572015" cy="1324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микропузырки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(</a:t>
              </a:r>
              <a:r>
                <a:rPr lang="ru-RU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кавитационные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  <a:endPara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конструкции механических флотационных машин</a:t>
            </a:r>
            <a:endParaRPr lang="fr-FR" sz="48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2928938"/>
          <a:ext cx="9144000" cy="3615100"/>
        </p:xfrm>
        <a:graphic>
          <a:graphicData uri="http://schemas.openxmlformats.org/drawingml/2006/table">
            <a:tbl>
              <a:tblPr/>
              <a:tblGrid>
                <a:gridCol w="3500430"/>
                <a:gridCol w="3143272"/>
                <a:gridCol w="1214446"/>
                <a:gridCol w="1285852"/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Показатели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Флотационная машина </a:t>
                      </a:r>
                      <a:r>
                        <a:rPr lang="en-US" sz="2400" b="1" dirty="0">
                          <a:latin typeface="Calibri" pitchFamily="34" charset="0"/>
                          <a:cs typeface="Calibri" pitchFamily="34" charset="0"/>
                        </a:rPr>
                        <a:t>MS </a:t>
                      </a: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– «</a:t>
                      </a: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Минерал </a:t>
                      </a:r>
                      <a:r>
                        <a:rPr lang="ru-RU" sz="2400" b="1" dirty="0" err="1">
                          <a:latin typeface="Calibri" pitchFamily="34" charset="0"/>
                          <a:cs typeface="Calibri" pitchFamily="34" charset="0"/>
                        </a:rPr>
                        <a:t>Сепарейшн</a:t>
                      </a: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»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Полупромышленные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 pitchFamily="34" charset="0"/>
                          <a:cs typeface="Calibri" pitchFamily="34" charset="0"/>
                        </a:rPr>
                        <a:t>Промышленные</a:t>
                      </a:r>
                      <a:endParaRPr lang="ru-RU" sz="12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 pitchFamily="34" charset="0"/>
                          <a:cs typeface="Calibri" pitchFamily="34" charset="0"/>
                        </a:rPr>
                        <a:t>D </a:t>
                      </a:r>
                      <a:r>
                        <a:rPr lang="ru-RU" sz="2400" b="1">
                          <a:latin typeface="Calibri" pitchFamily="34" charset="0"/>
                          <a:cs typeface="Calibri" pitchFamily="34" charset="0"/>
                        </a:rPr>
                        <a:t>– диаметр импеллера</a:t>
                      </a:r>
                      <a:endParaRPr lang="ru-RU" sz="12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150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300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600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 pitchFamily="34" charset="0"/>
                          <a:cs typeface="Calibri" pitchFamily="34" charset="0"/>
                        </a:rPr>
                        <a:t>a </a:t>
                      </a:r>
                      <a:r>
                        <a:rPr lang="ru-RU" sz="2400" b="1">
                          <a:latin typeface="Calibri" pitchFamily="34" charset="0"/>
                          <a:cs typeface="Calibri" pitchFamily="34" charset="0"/>
                        </a:rPr>
                        <a:t>– сторона камеры</a:t>
                      </a:r>
                      <a:endParaRPr lang="ru-RU" sz="12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225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450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900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 pitchFamily="34" charset="0"/>
                          <a:cs typeface="Calibri" pitchFamily="34" charset="0"/>
                        </a:rPr>
                        <a:t>a </a:t>
                      </a: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/</a:t>
                      </a:r>
                      <a:r>
                        <a:rPr lang="en-US" sz="2400" b="1" dirty="0">
                          <a:latin typeface="Calibri" pitchFamily="34" charset="0"/>
                          <a:cs typeface="Calibri" pitchFamily="34" charset="0"/>
                        </a:rPr>
                        <a:t>D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1,5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1,5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1,5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Окружная скорость – </a:t>
                      </a:r>
                      <a:endParaRPr lang="ru-RU" sz="24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  <a:r>
                        <a:rPr lang="ru-RU" sz="2400" b="1" dirty="0">
                          <a:latin typeface="Calibri" pitchFamily="34" charset="0"/>
                          <a:cs typeface="Calibri" pitchFamily="34" charset="0"/>
                        </a:rPr>
                        <a:t>, м/с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6,7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 pitchFamily="34" charset="0"/>
                          <a:cs typeface="Calibri" pitchFamily="34" charset="0"/>
                        </a:rPr>
                        <a:t>8,2</a:t>
                      </a:r>
                      <a:endParaRPr lang="ru-RU" sz="1600" b="1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 pitchFamily="34" charset="0"/>
                          <a:cs typeface="Calibri" pitchFamily="34" charset="0"/>
                        </a:rPr>
                        <a:t>8,9</a:t>
                      </a:r>
                      <a:endParaRPr lang="ru-RU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576" marR="66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механических флотационных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714375"/>
            <a:ext cx="9144000" cy="5472113"/>
            <a:chOff x="0" y="714375"/>
            <a:chExt cx="9144000" cy="5472768"/>
          </a:xfrm>
        </p:grpSpPr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0" y="714375"/>
              <a:ext cx="9144000" cy="924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5400" b="1" dirty="0">
                  <a:solidFill>
                    <a:srgbClr val="002060"/>
                  </a:solidFill>
                </a:rPr>
                <a:t> </a:t>
              </a:r>
              <a:r>
                <a:rPr lang="ru-RU" sz="5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Достоинства </a:t>
              </a:r>
            </a:p>
          </p:txBody>
        </p:sp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0" y="1786066"/>
              <a:ext cx="9144000" cy="4401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sz="4000" b="1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1. Хорошие аэрационные </a:t>
              </a:r>
              <a:r>
                <a:rPr lang="ru-RU" sz="4000" b="1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характерис-тики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>
                <a:defRPr/>
              </a:pP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2. Надежность в работе.</a:t>
              </a:r>
            </a:p>
            <a:p>
              <a:pPr>
                <a:defRPr/>
              </a:pP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3. Конструкция импеллера позволяет повысить аэрацию в 1,5 -2 раза без </a:t>
              </a:r>
              <a:r>
                <a:rPr lang="ru-RU" sz="4000" b="1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из-менения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 мощности двигателя.</a:t>
              </a:r>
              <a:endParaRPr lang="ru-RU" sz="4000" b="1" dirty="0" smtClean="0">
                <a:latin typeface="Calibri" pitchFamily="34" charset="0"/>
                <a:cs typeface="Calibri" pitchFamily="34" charset="0"/>
              </a:endParaRPr>
            </a:p>
            <a:p>
              <a:pPr>
                <a:defRPr/>
              </a:pPr>
              <a:endParaRPr lang="fr-F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6"/>
          <p:cNvGrpSpPr>
            <a:grpSpLocks/>
          </p:cNvGrpSpPr>
          <p:nvPr/>
        </p:nvGrpSpPr>
        <p:grpSpPr bwMode="auto">
          <a:xfrm>
            <a:off x="0" y="214313"/>
            <a:ext cx="9144000" cy="6867525"/>
            <a:chOff x="0" y="214290"/>
            <a:chExt cx="9144000" cy="6867533"/>
          </a:xfrm>
        </p:grpSpPr>
        <p:pic>
          <p:nvPicPr>
            <p:cNvPr id="183301" name="Picture 2" descr="D:\документы\Лекционные курсы\Флотация\Презентации Флотационные методы обогащения\Презентации Флотация\Флотац методы рис\Машины\механические\Схема установки лопастей (Механобр)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1357298"/>
              <a:ext cx="6400800" cy="572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0" y="214290"/>
              <a:ext cx="9144000" cy="1938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sz="4000" b="1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Угол наклона лопаток статора – 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60</a:t>
              </a:r>
              <a:r>
                <a:rPr lang="ru-RU" sz="4000" b="1" baseline="300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о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, 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зазор 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между ротором и статором – 5-8 мм.</a:t>
              </a:r>
              <a:endParaRPr lang="fr-FR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5. Уровень пульпы в камерах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регули-руется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автоматически или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полуавто-матически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4. Возможность регулирования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внутрикамерной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циркуляции пульпы.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D:\документы\Лекционные курсы\Флотация\Презентации Флотационные методы обогащения\Презентации Флотация\Флотац методы рис\Машины\механические\ФМР (импеллер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20000">
            <a:off x="2797175" y="1757363"/>
            <a:ext cx="2574925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документы\Лекционные курсы\Флотация\Презентации Флотационные методы обогащения\Презентации Флотация\Флотац методы рис\оригиналы\механические\Механобр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132013"/>
            <a:ext cx="8286750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-142875" y="285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1. Регулировка зазора между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импелле-ром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и диском при износе импеллера производится вслепую за счет опускания или поднятия импеллера.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2. Быстрый износ лопаток статора.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3. Сильные восходящие потоки пульпы, вызывающие бурление и нарушение процесса пенообразования.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9"/>
          <p:cNvGrpSpPr>
            <a:grpSpLocks/>
          </p:cNvGrpSpPr>
          <p:nvPr/>
        </p:nvGrpSpPr>
        <p:grpSpPr bwMode="auto">
          <a:xfrm>
            <a:off x="500063" y="4572000"/>
            <a:ext cx="1573212" cy="1306513"/>
            <a:chOff x="500034" y="4572008"/>
            <a:chExt cx="1572923" cy="1306278"/>
          </a:xfrm>
        </p:grpSpPr>
        <p:sp>
          <p:nvSpPr>
            <p:cNvPr id="186460" name="Rectangle 11"/>
            <p:cNvSpPr>
              <a:spLocks noChangeArrowheads="1"/>
            </p:cNvSpPr>
            <p:nvPr/>
          </p:nvSpPr>
          <p:spPr bwMode="auto">
            <a:xfrm>
              <a:off x="1289458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1" name="Rectangle 12"/>
            <p:cNvSpPr>
              <a:spLocks noChangeArrowheads="1"/>
            </p:cNvSpPr>
            <p:nvPr/>
          </p:nvSpPr>
          <p:spPr bwMode="auto">
            <a:xfrm>
              <a:off x="635207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2" name="AutoShape 17"/>
            <p:cNvSpPr>
              <a:spLocks noChangeArrowheads="1"/>
            </p:cNvSpPr>
            <p:nvPr/>
          </p:nvSpPr>
          <p:spPr bwMode="auto">
            <a:xfrm>
              <a:off x="610024" y="5306786"/>
              <a:ext cx="1308503" cy="571500"/>
            </a:xfrm>
            <a:prstGeom prst="flowChartMerge">
              <a:avLst/>
            </a:prstGeom>
            <a:solidFill>
              <a:srgbClr val="33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3" name="AutoShape 35"/>
            <p:cNvSpPr>
              <a:spLocks noChangeArrowheads="1"/>
            </p:cNvSpPr>
            <p:nvPr/>
          </p:nvSpPr>
          <p:spPr bwMode="auto">
            <a:xfrm>
              <a:off x="730398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4" name="AutoShape 36"/>
            <p:cNvSpPr>
              <a:spLocks noChangeArrowheads="1"/>
            </p:cNvSpPr>
            <p:nvPr/>
          </p:nvSpPr>
          <p:spPr bwMode="auto">
            <a:xfrm>
              <a:off x="1396737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5" name="Text Box 49"/>
            <p:cNvSpPr txBox="1">
              <a:spLocks noChangeArrowheads="1"/>
            </p:cNvSpPr>
            <p:nvPr/>
          </p:nvSpPr>
          <p:spPr bwMode="auto">
            <a:xfrm>
              <a:off x="500034" y="4572008"/>
              <a:ext cx="1572923" cy="326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en-US" sz="1600" b="1">
                  <a:latin typeface="Times New Roman" pitchFamily="18" charset="0"/>
                  <a:cs typeface="Times New Roman" pitchFamily="18" charset="0"/>
                </a:rPr>
                <a:t>II </a:t>
              </a:r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Перечистка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8976" name="AutoShape 28"/>
          <p:cNvCxnSpPr>
            <a:cxnSpLocks noChangeShapeType="1"/>
          </p:cNvCxnSpPr>
          <p:nvPr/>
        </p:nvCxnSpPr>
        <p:spPr bwMode="auto">
          <a:xfrm>
            <a:off x="468313" y="5062538"/>
            <a:ext cx="14128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grpSp>
        <p:nvGrpSpPr>
          <p:cNvPr id="3" name="Группа 97"/>
          <p:cNvGrpSpPr>
            <a:grpSpLocks/>
          </p:cNvGrpSpPr>
          <p:nvPr/>
        </p:nvGrpSpPr>
        <p:grpSpPr bwMode="auto">
          <a:xfrm>
            <a:off x="5843588" y="3571875"/>
            <a:ext cx="3300412" cy="2428875"/>
            <a:chOff x="5844035" y="3571875"/>
            <a:chExt cx="3299965" cy="2428875"/>
          </a:xfrm>
        </p:grpSpPr>
        <p:sp>
          <p:nvSpPr>
            <p:cNvPr id="186446" name="Rectangle 8"/>
            <p:cNvSpPr>
              <a:spLocks noChangeArrowheads="1"/>
            </p:cNvSpPr>
            <p:nvPr/>
          </p:nvSpPr>
          <p:spPr bwMode="auto">
            <a:xfrm>
              <a:off x="5844035" y="4898571"/>
              <a:ext cx="654251" cy="4082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7" name="Rectangle 9"/>
            <p:cNvSpPr>
              <a:spLocks noChangeArrowheads="1"/>
            </p:cNvSpPr>
            <p:nvPr/>
          </p:nvSpPr>
          <p:spPr bwMode="auto">
            <a:xfrm>
              <a:off x="6498286" y="4898571"/>
              <a:ext cx="654251" cy="4082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8" name="Rectangle 10"/>
            <p:cNvSpPr>
              <a:spLocks noChangeArrowheads="1"/>
            </p:cNvSpPr>
            <p:nvPr/>
          </p:nvSpPr>
          <p:spPr bwMode="auto">
            <a:xfrm>
              <a:off x="7152538" y="4898571"/>
              <a:ext cx="654251" cy="4082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9" name="Rectangle 13"/>
            <p:cNvSpPr>
              <a:spLocks noChangeArrowheads="1"/>
            </p:cNvSpPr>
            <p:nvPr/>
          </p:nvSpPr>
          <p:spPr bwMode="auto">
            <a:xfrm>
              <a:off x="7806789" y="4898571"/>
              <a:ext cx="654251" cy="4082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0" name="AutoShape 19"/>
            <p:cNvSpPr>
              <a:spLocks noChangeArrowheads="1"/>
            </p:cNvSpPr>
            <p:nvPr/>
          </p:nvSpPr>
          <p:spPr bwMode="auto">
            <a:xfrm>
              <a:off x="5844035" y="5306786"/>
              <a:ext cx="2617005" cy="693964"/>
            </a:xfrm>
            <a:prstGeom prst="flowChartMerge">
              <a:avLst/>
            </a:prstGeom>
            <a:solidFill>
              <a:srgbClr val="33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1" name="AutoShape 43"/>
            <p:cNvSpPr>
              <a:spLocks noChangeArrowheads="1"/>
            </p:cNvSpPr>
            <p:nvPr/>
          </p:nvSpPr>
          <p:spPr bwMode="auto">
            <a:xfrm>
              <a:off x="5939226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2" name="AutoShape 44"/>
            <p:cNvSpPr>
              <a:spLocks noChangeArrowheads="1"/>
            </p:cNvSpPr>
            <p:nvPr/>
          </p:nvSpPr>
          <p:spPr bwMode="auto">
            <a:xfrm>
              <a:off x="6584412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3" name="AutoShape 45"/>
            <p:cNvSpPr>
              <a:spLocks noChangeArrowheads="1"/>
            </p:cNvSpPr>
            <p:nvPr/>
          </p:nvSpPr>
          <p:spPr bwMode="auto">
            <a:xfrm>
              <a:off x="7269386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4" name="AutoShape 46"/>
            <p:cNvSpPr>
              <a:spLocks noChangeArrowheads="1"/>
            </p:cNvSpPr>
            <p:nvPr/>
          </p:nvSpPr>
          <p:spPr bwMode="auto">
            <a:xfrm>
              <a:off x="7893922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86455" name="AutoShape 47"/>
            <p:cNvCxnSpPr>
              <a:cxnSpLocks noChangeShapeType="1"/>
            </p:cNvCxnSpPr>
            <p:nvPr/>
          </p:nvCxnSpPr>
          <p:spPr bwMode="auto">
            <a:xfrm flipH="1" flipV="1">
              <a:off x="8628758" y="3929063"/>
              <a:ext cx="15110" cy="12246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86456" name="AutoShape 48"/>
            <p:cNvCxnSpPr>
              <a:cxnSpLocks noChangeShapeType="1"/>
            </p:cNvCxnSpPr>
            <p:nvPr/>
          </p:nvCxnSpPr>
          <p:spPr bwMode="auto">
            <a:xfrm>
              <a:off x="8461040" y="5153705"/>
              <a:ext cx="8914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86457" name="Text Box 52"/>
            <p:cNvSpPr txBox="1">
              <a:spLocks noChangeArrowheads="1"/>
            </p:cNvSpPr>
            <p:nvPr/>
          </p:nvSpPr>
          <p:spPr bwMode="auto">
            <a:xfrm>
              <a:off x="5844035" y="4582205"/>
              <a:ext cx="2275525" cy="326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Контрольная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58" name="Freeform 53"/>
            <p:cNvSpPr>
              <a:spLocks/>
            </p:cNvSpPr>
            <p:nvPr/>
          </p:nvSpPr>
          <p:spPr bwMode="auto">
            <a:xfrm>
              <a:off x="8550188" y="5126151"/>
              <a:ext cx="93680" cy="27554"/>
            </a:xfrm>
            <a:custGeom>
              <a:avLst/>
              <a:gdLst>
                <a:gd name="T0" fmla="*/ 0 w 300"/>
                <a:gd name="T1" fmla="*/ 0 h 120"/>
                <a:gd name="T2" fmla="*/ 2147483647 w 300"/>
                <a:gd name="T3" fmla="*/ 0 h 120"/>
                <a:gd name="T4" fmla="*/ 2147483647 w 300"/>
                <a:gd name="T5" fmla="*/ 0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9" name="Text Box 52"/>
            <p:cNvSpPr txBox="1">
              <a:spLocks noChangeArrowheads="1"/>
            </p:cNvSpPr>
            <p:nvPr/>
          </p:nvSpPr>
          <p:spPr bwMode="auto">
            <a:xfrm>
              <a:off x="8011274" y="3571875"/>
              <a:ext cx="1132726" cy="326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Отходы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8963" name="Text Box 15"/>
          <p:cNvSpPr txBox="1">
            <a:spLocks noChangeArrowheads="1"/>
          </p:cNvSpPr>
          <p:nvPr/>
        </p:nvSpPr>
        <p:spPr bwMode="auto">
          <a:xfrm>
            <a:off x="3000375" y="4071938"/>
            <a:ext cx="1274763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Исх.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968" name="AutoShape 20"/>
          <p:cNvCxnSpPr>
            <a:cxnSpLocks noChangeShapeType="1"/>
          </p:cNvCxnSpPr>
          <p:nvPr/>
        </p:nvCxnSpPr>
        <p:spPr bwMode="auto">
          <a:xfrm>
            <a:off x="4532313" y="6000750"/>
            <a:ext cx="3175" cy="4587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69" name="AutoShape 21"/>
          <p:cNvCxnSpPr>
            <a:cxnSpLocks noChangeShapeType="1"/>
          </p:cNvCxnSpPr>
          <p:nvPr/>
        </p:nvCxnSpPr>
        <p:spPr bwMode="auto">
          <a:xfrm flipH="1">
            <a:off x="1357313" y="6459538"/>
            <a:ext cx="3175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0" name="AutoShape 22"/>
          <p:cNvCxnSpPr>
            <a:cxnSpLocks noChangeShapeType="1"/>
          </p:cNvCxnSpPr>
          <p:nvPr/>
        </p:nvCxnSpPr>
        <p:spPr bwMode="auto">
          <a:xfrm flipV="1">
            <a:off x="357188" y="4021138"/>
            <a:ext cx="0" cy="24384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1" name="AutoShape 23"/>
          <p:cNvCxnSpPr>
            <a:cxnSpLocks noChangeShapeType="1"/>
          </p:cNvCxnSpPr>
          <p:nvPr/>
        </p:nvCxnSpPr>
        <p:spPr bwMode="auto">
          <a:xfrm>
            <a:off x="358775" y="4022725"/>
            <a:ext cx="179228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2" name="AutoShape 24"/>
          <p:cNvCxnSpPr>
            <a:cxnSpLocks noChangeShapeType="1"/>
          </p:cNvCxnSpPr>
          <p:nvPr/>
        </p:nvCxnSpPr>
        <p:spPr bwMode="auto">
          <a:xfrm>
            <a:off x="2151063" y="4021138"/>
            <a:ext cx="0" cy="438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8973" name="AutoShape 25"/>
          <p:cNvCxnSpPr>
            <a:cxnSpLocks noChangeShapeType="1"/>
          </p:cNvCxnSpPr>
          <p:nvPr/>
        </p:nvCxnSpPr>
        <p:spPr bwMode="auto">
          <a:xfrm>
            <a:off x="2573338" y="5878513"/>
            <a:ext cx="0" cy="3873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4" name="AutoShape 26"/>
          <p:cNvCxnSpPr>
            <a:cxnSpLocks noChangeShapeType="1"/>
          </p:cNvCxnSpPr>
          <p:nvPr/>
        </p:nvCxnSpPr>
        <p:spPr bwMode="auto">
          <a:xfrm flipH="1">
            <a:off x="1357313" y="6265863"/>
            <a:ext cx="118268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5" name="AutoShape 27"/>
          <p:cNvCxnSpPr>
            <a:cxnSpLocks noChangeShapeType="1"/>
          </p:cNvCxnSpPr>
          <p:nvPr/>
        </p:nvCxnSpPr>
        <p:spPr bwMode="auto">
          <a:xfrm flipV="1">
            <a:off x="468313" y="5062538"/>
            <a:ext cx="0" cy="12033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77" name="AutoShape 29"/>
          <p:cNvCxnSpPr>
            <a:cxnSpLocks noChangeShapeType="1"/>
          </p:cNvCxnSpPr>
          <p:nvPr/>
        </p:nvCxnSpPr>
        <p:spPr bwMode="auto">
          <a:xfrm>
            <a:off x="1263650" y="5878513"/>
            <a:ext cx="0" cy="7239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8978" name="Text Box 30"/>
          <p:cNvSpPr txBox="1">
            <a:spLocks noChangeArrowheads="1"/>
          </p:cNvSpPr>
          <p:nvPr/>
        </p:nvSpPr>
        <p:spPr bwMode="auto">
          <a:xfrm>
            <a:off x="820738" y="6530975"/>
            <a:ext cx="146526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1600" b="1">
                <a:latin typeface="Times New Roman" pitchFamily="18" charset="0"/>
                <a:cs typeface="Times New Roman" pitchFamily="18" charset="0"/>
              </a:rPr>
              <a:t>Концентрат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979" name="AutoShape 31"/>
          <p:cNvCxnSpPr>
            <a:cxnSpLocks noChangeShapeType="1"/>
          </p:cNvCxnSpPr>
          <p:nvPr/>
        </p:nvCxnSpPr>
        <p:spPr bwMode="auto">
          <a:xfrm>
            <a:off x="7153275" y="6000750"/>
            <a:ext cx="1588" cy="4587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80" name="AutoShape 32"/>
          <p:cNvCxnSpPr>
            <a:cxnSpLocks noChangeShapeType="1"/>
          </p:cNvCxnSpPr>
          <p:nvPr/>
        </p:nvCxnSpPr>
        <p:spPr bwMode="auto">
          <a:xfrm flipH="1">
            <a:off x="7153275" y="6459538"/>
            <a:ext cx="14144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81" name="AutoShape 33"/>
          <p:cNvCxnSpPr>
            <a:cxnSpLocks noChangeShapeType="1"/>
          </p:cNvCxnSpPr>
          <p:nvPr/>
        </p:nvCxnSpPr>
        <p:spPr bwMode="auto">
          <a:xfrm flipV="1">
            <a:off x="8566150" y="4581525"/>
            <a:ext cx="0" cy="187801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8982" name="AutoShape 34"/>
          <p:cNvCxnSpPr>
            <a:cxnSpLocks noChangeShapeType="1"/>
          </p:cNvCxnSpPr>
          <p:nvPr/>
        </p:nvCxnSpPr>
        <p:spPr bwMode="auto">
          <a:xfrm flipH="1">
            <a:off x="3513138" y="4581525"/>
            <a:ext cx="505301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grpSp>
        <p:nvGrpSpPr>
          <p:cNvPr id="4" name="Группа 95"/>
          <p:cNvGrpSpPr>
            <a:grpSpLocks/>
          </p:cNvGrpSpPr>
          <p:nvPr/>
        </p:nvGrpSpPr>
        <p:grpSpPr bwMode="auto">
          <a:xfrm>
            <a:off x="1919288" y="4899025"/>
            <a:ext cx="1308100" cy="979488"/>
            <a:chOff x="1918527" y="4898571"/>
            <a:chExt cx="1308503" cy="979715"/>
          </a:xfrm>
        </p:grpSpPr>
        <p:sp>
          <p:nvSpPr>
            <p:cNvPr id="186441" name="Rectangle 2"/>
            <p:cNvSpPr>
              <a:spLocks noChangeArrowheads="1"/>
            </p:cNvSpPr>
            <p:nvPr/>
          </p:nvSpPr>
          <p:spPr bwMode="auto">
            <a:xfrm>
              <a:off x="1943710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2" name="Rectangle 3"/>
            <p:cNvSpPr>
              <a:spLocks noChangeArrowheads="1"/>
            </p:cNvSpPr>
            <p:nvPr/>
          </p:nvSpPr>
          <p:spPr bwMode="auto">
            <a:xfrm>
              <a:off x="2597961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3" name="AutoShape 16"/>
            <p:cNvSpPr>
              <a:spLocks noChangeArrowheads="1"/>
            </p:cNvSpPr>
            <p:nvPr/>
          </p:nvSpPr>
          <p:spPr bwMode="auto">
            <a:xfrm>
              <a:off x="1918527" y="5306786"/>
              <a:ext cx="1308503" cy="571500"/>
            </a:xfrm>
            <a:prstGeom prst="flowChartMerge">
              <a:avLst/>
            </a:prstGeom>
            <a:solidFill>
              <a:srgbClr val="33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4" name="AutoShape 37"/>
            <p:cNvSpPr>
              <a:spLocks noChangeArrowheads="1"/>
            </p:cNvSpPr>
            <p:nvPr/>
          </p:nvSpPr>
          <p:spPr bwMode="auto">
            <a:xfrm>
              <a:off x="2011200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5" name="AutoShape 38"/>
            <p:cNvSpPr>
              <a:spLocks noChangeArrowheads="1"/>
            </p:cNvSpPr>
            <p:nvPr/>
          </p:nvSpPr>
          <p:spPr bwMode="auto">
            <a:xfrm>
              <a:off x="2633217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98" name="Text Box 50"/>
          <p:cNvSpPr txBox="1">
            <a:spLocks noChangeArrowheads="1"/>
          </p:cNvSpPr>
          <p:nvPr/>
        </p:nvSpPr>
        <p:spPr bwMode="auto">
          <a:xfrm>
            <a:off x="1785938" y="4572000"/>
            <a:ext cx="159861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Перечистка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94"/>
          <p:cNvGrpSpPr>
            <a:grpSpLocks/>
          </p:cNvGrpSpPr>
          <p:nvPr/>
        </p:nvGrpSpPr>
        <p:grpSpPr bwMode="auto">
          <a:xfrm>
            <a:off x="3227388" y="4459288"/>
            <a:ext cx="2620962" cy="1541462"/>
            <a:chOff x="3227029" y="4459741"/>
            <a:chExt cx="2620531" cy="1541009"/>
          </a:xfrm>
        </p:grpSpPr>
        <p:sp>
          <p:nvSpPr>
            <p:cNvPr id="186430" name="Rectangle 4"/>
            <p:cNvSpPr>
              <a:spLocks noChangeArrowheads="1"/>
            </p:cNvSpPr>
            <p:nvPr/>
          </p:nvSpPr>
          <p:spPr bwMode="auto">
            <a:xfrm>
              <a:off x="3252212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1" name="Rectangle 5"/>
            <p:cNvSpPr>
              <a:spLocks noChangeArrowheads="1"/>
            </p:cNvSpPr>
            <p:nvPr/>
          </p:nvSpPr>
          <p:spPr bwMode="auto">
            <a:xfrm>
              <a:off x="3906464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2" name="Rectangle 6"/>
            <p:cNvSpPr>
              <a:spLocks noChangeArrowheads="1"/>
            </p:cNvSpPr>
            <p:nvPr/>
          </p:nvSpPr>
          <p:spPr bwMode="auto">
            <a:xfrm>
              <a:off x="4560715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3" name="Rectangle 7"/>
            <p:cNvSpPr>
              <a:spLocks noChangeArrowheads="1"/>
            </p:cNvSpPr>
            <p:nvPr/>
          </p:nvSpPr>
          <p:spPr bwMode="auto">
            <a:xfrm>
              <a:off x="5214966" y="4898571"/>
              <a:ext cx="629068" cy="3878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86434" name="AutoShape 14"/>
            <p:cNvCxnSpPr>
              <a:cxnSpLocks noChangeShapeType="1"/>
            </p:cNvCxnSpPr>
            <p:nvPr/>
          </p:nvCxnSpPr>
          <p:spPr bwMode="auto">
            <a:xfrm>
              <a:off x="3513107" y="4459741"/>
              <a:ext cx="504" cy="38780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86435" name="AutoShape 18"/>
            <p:cNvSpPr>
              <a:spLocks noChangeArrowheads="1"/>
            </p:cNvSpPr>
            <p:nvPr/>
          </p:nvSpPr>
          <p:spPr bwMode="auto">
            <a:xfrm>
              <a:off x="3227029" y="5306786"/>
              <a:ext cx="2617005" cy="693964"/>
            </a:xfrm>
            <a:prstGeom prst="flowChartMerge">
              <a:avLst/>
            </a:prstGeom>
            <a:solidFill>
              <a:srgbClr val="33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6" name="AutoShape 39"/>
            <p:cNvSpPr>
              <a:spLocks noChangeArrowheads="1"/>
            </p:cNvSpPr>
            <p:nvPr/>
          </p:nvSpPr>
          <p:spPr bwMode="auto">
            <a:xfrm>
              <a:off x="3312651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7" name="AutoShape 40"/>
            <p:cNvSpPr>
              <a:spLocks noChangeArrowheads="1"/>
            </p:cNvSpPr>
            <p:nvPr/>
          </p:nvSpPr>
          <p:spPr bwMode="auto">
            <a:xfrm>
              <a:off x="3975968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8" name="AutoShape 41"/>
            <p:cNvSpPr>
              <a:spLocks noChangeArrowheads="1"/>
            </p:cNvSpPr>
            <p:nvPr/>
          </p:nvSpPr>
          <p:spPr bwMode="auto">
            <a:xfrm>
              <a:off x="4620147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9" name="AutoShape 42"/>
            <p:cNvSpPr>
              <a:spLocks noChangeArrowheads="1"/>
            </p:cNvSpPr>
            <p:nvPr/>
          </p:nvSpPr>
          <p:spPr bwMode="auto">
            <a:xfrm>
              <a:off x="5288500" y="4980214"/>
              <a:ext cx="443219" cy="244929"/>
            </a:xfrm>
            <a:prstGeom prst="rightArrow">
              <a:avLst>
                <a:gd name="adj1" fmla="val 50000"/>
                <a:gd name="adj2" fmla="val 45834"/>
              </a:avLst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0" name="Text Box 51"/>
            <p:cNvSpPr txBox="1">
              <a:spLocks noChangeArrowheads="1"/>
            </p:cNvSpPr>
            <p:nvPr/>
          </p:nvSpPr>
          <p:spPr bwMode="auto">
            <a:xfrm>
              <a:off x="3572035" y="4572000"/>
              <a:ext cx="2275525" cy="326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Основная флотация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9002" name="Freeform 54"/>
          <p:cNvSpPr>
            <a:spLocks/>
          </p:cNvSpPr>
          <p:nvPr/>
        </p:nvSpPr>
        <p:spPr bwMode="auto">
          <a:xfrm>
            <a:off x="1173163" y="6170613"/>
            <a:ext cx="184150" cy="95250"/>
          </a:xfrm>
          <a:custGeom>
            <a:avLst/>
            <a:gdLst>
              <a:gd name="T0" fmla="*/ 0 w 300"/>
              <a:gd name="T1" fmla="*/ 2147483647 h 120"/>
              <a:gd name="T2" fmla="*/ 2147483647 w 300"/>
              <a:gd name="T3" fmla="*/ 0 h 120"/>
              <a:gd name="T4" fmla="*/ 2147483647 w 300"/>
              <a:gd name="T5" fmla="*/ 2147483647 h 120"/>
              <a:gd name="T6" fmla="*/ 0 60000 65536"/>
              <a:gd name="T7" fmla="*/ 0 60000 65536"/>
              <a:gd name="T8" fmla="*/ 0 60000 65536"/>
              <a:gd name="T9" fmla="*/ 0 w 300"/>
              <a:gd name="T10" fmla="*/ 0 h 120"/>
              <a:gd name="T11" fmla="*/ 300 w 300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0" h="120">
                <a:moveTo>
                  <a:pt x="0" y="120"/>
                </a:moveTo>
                <a:cubicBezTo>
                  <a:pt x="30" y="30"/>
                  <a:pt x="53" y="29"/>
                  <a:pt x="140" y="0"/>
                </a:cubicBezTo>
                <a:cubicBezTo>
                  <a:pt x="197" y="11"/>
                  <a:pt x="300" y="14"/>
                  <a:pt x="300" y="10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003" name="Freeform 55"/>
          <p:cNvSpPr>
            <a:spLocks/>
          </p:cNvSpPr>
          <p:nvPr/>
        </p:nvSpPr>
        <p:spPr bwMode="auto">
          <a:xfrm>
            <a:off x="1173163" y="6364288"/>
            <a:ext cx="184150" cy="95250"/>
          </a:xfrm>
          <a:custGeom>
            <a:avLst/>
            <a:gdLst>
              <a:gd name="T0" fmla="*/ 0 w 300"/>
              <a:gd name="T1" fmla="*/ 2147483647 h 120"/>
              <a:gd name="T2" fmla="*/ 2147483647 w 300"/>
              <a:gd name="T3" fmla="*/ 0 h 120"/>
              <a:gd name="T4" fmla="*/ 2147483647 w 300"/>
              <a:gd name="T5" fmla="*/ 2147483647 h 120"/>
              <a:gd name="T6" fmla="*/ 0 60000 65536"/>
              <a:gd name="T7" fmla="*/ 0 60000 65536"/>
              <a:gd name="T8" fmla="*/ 0 60000 65536"/>
              <a:gd name="T9" fmla="*/ 0 w 300"/>
              <a:gd name="T10" fmla="*/ 0 h 120"/>
              <a:gd name="T11" fmla="*/ 300 w 300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0" h="120">
                <a:moveTo>
                  <a:pt x="0" y="120"/>
                </a:moveTo>
                <a:cubicBezTo>
                  <a:pt x="30" y="30"/>
                  <a:pt x="53" y="29"/>
                  <a:pt x="140" y="0"/>
                </a:cubicBezTo>
                <a:cubicBezTo>
                  <a:pt x="197" y="11"/>
                  <a:pt x="300" y="14"/>
                  <a:pt x="300" y="10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39004" name="AutoShape 56"/>
          <p:cNvCxnSpPr>
            <a:cxnSpLocks noChangeShapeType="1"/>
          </p:cNvCxnSpPr>
          <p:nvPr/>
        </p:nvCxnSpPr>
        <p:spPr bwMode="auto">
          <a:xfrm flipH="1">
            <a:off x="468313" y="6265863"/>
            <a:ext cx="7048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9005" name="AutoShape 57"/>
          <p:cNvCxnSpPr>
            <a:cxnSpLocks noChangeShapeType="1"/>
          </p:cNvCxnSpPr>
          <p:nvPr/>
        </p:nvCxnSpPr>
        <p:spPr bwMode="auto">
          <a:xfrm flipH="1">
            <a:off x="358775" y="6459538"/>
            <a:ext cx="81438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01" name="Text Box 15"/>
          <p:cNvSpPr txBox="1">
            <a:spLocks noChangeArrowheads="1"/>
          </p:cNvSpPr>
          <p:nvPr/>
        </p:nvSpPr>
        <p:spPr bwMode="auto">
          <a:xfrm>
            <a:off x="2143125" y="2214563"/>
            <a:ext cx="4786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Компоновка оборудования</a:t>
            </a:r>
            <a:endParaRPr lang="fr-FR" sz="48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Group 58"/>
          <p:cNvGrpSpPr>
            <a:grpSpLocks/>
          </p:cNvGrpSpPr>
          <p:nvPr/>
        </p:nvGrpSpPr>
        <p:grpSpPr bwMode="auto">
          <a:xfrm>
            <a:off x="2143125" y="2786063"/>
            <a:ext cx="4776788" cy="3286125"/>
            <a:chOff x="352" y="985"/>
            <a:chExt cx="7522" cy="5175"/>
          </a:xfrm>
        </p:grpSpPr>
        <p:sp>
          <p:nvSpPr>
            <p:cNvPr id="186397" name="Text Box 59"/>
            <p:cNvSpPr txBox="1">
              <a:spLocks noChangeArrowheads="1"/>
            </p:cNvSpPr>
            <p:nvPr/>
          </p:nvSpPr>
          <p:spPr bwMode="auto">
            <a:xfrm>
              <a:off x="3309" y="985"/>
              <a:ext cx="2093" cy="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 smtClean="0">
                  <a:latin typeface="Times New Roman" pitchFamily="18" charset="0"/>
                  <a:cs typeface="Times New Roman" pitchFamily="18" charset="0"/>
                </a:rPr>
                <a:t>Исх. </a:t>
              </a: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руда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398" name="Text Box 60"/>
            <p:cNvSpPr txBox="1">
              <a:spLocks noChangeArrowheads="1"/>
            </p:cNvSpPr>
            <p:nvPr/>
          </p:nvSpPr>
          <p:spPr bwMode="auto">
            <a:xfrm>
              <a:off x="352" y="5100"/>
              <a:ext cx="2747" cy="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600" b="1">
                  <a:latin typeface="Times New Roman" pitchFamily="18" charset="0"/>
                  <a:cs typeface="Times New Roman" pitchFamily="18" charset="0"/>
                </a:rPr>
                <a:t>Концентрат 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399" name="Text Box 61"/>
            <p:cNvSpPr txBox="1">
              <a:spLocks noChangeArrowheads="1"/>
            </p:cNvSpPr>
            <p:nvPr/>
          </p:nvSpPr>
          <p:spPr bwMode="auto">
            <a:xfrm>
              <a:off x="5762" y="5613"/>
              <a:ext cx="191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Отходы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00" name="Line 62"/>
            <p:cNvSpPr>
              <a:spLocks noChangeShapeType="1"/>
            </p:cNvSpPr>
            <p:nvPr/>
          </p:nvSpPr>
          <p:spPr bwMode="auto">
            <a:xfrm>
              <a:off x="735" y="4684"/>
              <a:ext cx="4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1" name="Line 63"/>
            <p:cNvSpPr>
              <a:spLocks noChangeShapeType="1"/>
            </p:cNvSpPr>
            <p:nvPr/>
          </p:nvSpPr>
          <p:spPr bwMode="auto">
            <a:xfrm flipV="1">
              <a:off x="735" y="3347"/>
              <a:ext cx="0" cy="13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2" name="Line 64"/>
            <p:cNvSpPr>
              <a:spLocks noChangeShapeType="1"/>
            </p:cNvSpPr>
            <p:nvPr/>
          </p:nvSpPr>
          <p:spPr bwMode="auto">
            <a:xfrm>
              <a:off x="735" y="3347"/>
              <a:ext cx="23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3" name="Line 65"/>
            <p:cNvSpPr>
              <a:spLocks noChangeShapeType="1"/>
            </p:cNvSpPr>
            <p:nvPr/>
          </p:nvSpPr>
          <p:spPr bwMode="auto">
            <a:xfrm flipH="1">
              <a:off x="4612" y="2673"/>
              <a:ext cx="32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4" name="Line 66"/>
            <p:cNvSpPr>
              <a:spLocks noChangeShapeType="1"/>
            </p:cNvSpPr>
            <p:nvPr/>
          </p:nvSpPr>
          <p:spPr bwMode="auto">
            <a:xfrm>
              <a:off x="4307" y="1396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5" name="Oval 67"/>
            <p:cNvSpPr>
              <a:spLocks noChangeArrowheads="1"/>
            </p:cNvSpPr>
            <p:nvPr/>
          </p:nvSpPr>
          <p:spPr bwMode="auto">
            <a:xfrm>
              <a:off x="4082" y="1864"/>
              <a:ext cx="399" cy="44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6" name="Text Box 68"/>
            <p:cNvSpPr txBox="1">
              <a:spLocks noChangeArrowheads="1"/>
            </p:cNvSpPr>
            <p:nvPr/>
          </p:nvSpPr>
          <p:spPr bwMode="auto">
            <a:xfrm>
              <a:off x="2282" y="3202"/>
              <a:ext cx="2330" cy="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Перечистка </a:t>
              </a:r>
              <a:r>
                <a:rPr lang="en-US" sz="1600" b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07" name="Text Box 69"/>
            <p:cNvSpPr txBox="1">
              <a:spLocks noChangeArrowheads="1"/>
            </p:cNvSpPr>
            <p:nvPr/>
          </p:nvSpPr>
          <p:spPr bwMode="auto">
            <a:xfrm>
              <a:off x="2282" y="3820"/>
              <a:ext cx="446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8" name="Line 70"/>
            <p:cNvSpPr>
              <a:spLocks noChangeShapeType="1"/>
            </p:cNvSpPr>
            <p:nvPr/>
          </p:nvSpPr>
          <p:spPr bwMode="auto">
            <a:xfrm>
              <a:off x="4237" y="3807"/>
              <a:ext cx="0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09" name="Line 71"/>
            <p:cNvSpPr>
              <a:spLocks noChangeShapeType="1"/>
            </p:cNvSpPr>
            <p:nvPr/>
          </p:nvSpPr>
          <p:spPr bwMode="auto">
            <a:xfrm>
              <a:off x="4732" y="3807"/>
              <a:ext cx="0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0" name="Line 72"/>
            <p:cNvSpPr>
              <a:spLocks noChangeShapeType="1"/>
            </p:cNvSpPr>
            <p:nvPr/>
          </p:nvSpPr>
          <p:spPr bwMode="auto">
            <a:xfrm>
              <a:off x="1416" y="4684"/>
              <a:ext cx="189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1" name="Rectangle 73"/>
            <p:cNvSpPr>
              <a:spLocks noChangeArrowheads="1"/>
            </p:cNvSpPr>
            <p:nvPr/>
          </p:nvSpPr>
          <p:spPr bwMode="auto">
            <a:xfrm>
              <a:off x="2282" y="3690"/>
              <a:ext cx="1955" cy="11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2" name="Line 74"/>
            <p:cNvSpPr>
              <a:spLocks noChangeShapeType="1"/>
            </p:cNvSpPr>
            <p:nvPr/>
          </p:nvSpPr>
          <p:spPr bwMode="auto">
            <a:xfrm>
              <a:off x="2282" y="3807"/>
              <a:ext cx="0" cy="3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3" name="Text Box 75"/>
            <p:cNvSpPr txBox="1">
              <a:spLocks noChangeArrowheads="1"/>
            </p:cNvSpPr>
            <p:nvPr/>
          </p:nvSpPr>
          <p:spPr bwMode="auto">
            <a:xfrm>
              <a:off x="1230" y="3892"/>
              <a:ext cx="2502" cy="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Перечистка </a:t>
              </a:r>
              <a:r>
                <a:rPr lang="en-US" sz="1600" b="1">
                  <a:latin typeface="Times New Roman" pitchFamily="18" charset="0"/>
                  <a:cs typeface="Times New Roman" pitchFamily="18" charset="0"/>
                </a:rPr>
                <a:t>II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14" name="Rectangle 76"/>
            <p:cNvSpPr>
              <a:spLocks noChangeArrowheads="1"/>
            </p:cNvSpPr>
            <p:nvPr/>
          </p:nvSpPr>
          <p:spPr bwMode="auto">
            <a:xfrm>
              <a:off x="1354" y="4368"/>
              <a:ext cx="1955" cy="11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5" name="Line 77"/>
            <p:cNvSpPr>
              <a:spLocks noChangeShapeType="1"/>
            </p:cNvSpPr>
            <p:nvPr/>
          </p:nvSpPr>
          <p:spPr bwMode="auto">
            <a:xfrm>
              <a:off x="1354" y="4485"/>
              <a:ext cx="0" cy="6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6" name="Line 78"/>
            <p:cNvSpPr>
              <a:spLocks noChangeShapeType="1"/>
            </p:cNvSpPr>
            <p:nvPr/>
          </p:nvSpPr>
          <p:spPr bwMode="auto">
            <a:xfrm>
              <a:off x="3309" y="4485"/>
              <a:ext cx="0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7" name="Rectangle 79"/>
            <p:cNvSpPr>
              <a:spLocks noChangeArrowheads="1"/>
            </p:cNvSpPr>
            <p:nvPr/>
          </p:nvSpPr>
          <p:spPr bwMode="auto">
            <a:xfrm>
              <a:off x="4732" y="3690"/>
              <a:ext cx="1956" cy="11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8" name="Text Box 80"/>
            <p:cNvSpPr txBox="1">
              <a:spLocks noChangeArrowheads="1"/>
            </p:cNvSpPr>
            <p:nvPr/>
          </p:nvSpPr>
          <p:spPr bwMode="auto">
            <a:xfrm>
              <a:off x="4481" y="3269"/>
              <a:ext cx="2619" cy="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Контрольная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19" name="Line 81"/>
            <p:cNvSpPr>
              <a:spLocks noChangeShapeType="1"/>
            </p:cNvSpPr>
            <p:nvPr/>
          </p:nvSpPr>
          <p:spPr bwMode="auto">
            <a:xfrm>
              <a:off x="6688" y="3807"/>
              <a:ext cx="0" cy="18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0" name="Line 82"/>
            <p:cNvSpPr>
              <a:spLocks noChangeShapeType="1"/>
            </p:cNvSpPr>
            <p:nvPr/>
          </p:nvSpPr>
          <p:spPr bwMode="auto">
            <a:xfrm>
              <a:off x="4311" y="2381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1" name="Rectangle 83"/>
            <p:cNvSpPr>
              <a:spLocks noChangeArrowheads="1"/>
            </p:cNvSpPr>
            <p:nvPr/>
          </p:nvSpPr>
          <p:spPr bwMode="auto">
            <a:xfrm>
              <a:off x="3099" y="3084"/>
              <a:ext cx="2438" cy="1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2" name="Text Box 84"/>
            <p:cNvSpPr txBox="1">
              <a:spLocks noChangeArrowheads="1"/>
            </p:cNvSpPr>
            <p:nvPr/>
          </p:nvSpPr>
          <p:spPr bwMode="auto">
            <a:xfrm>
              <a:off x="2863" y="2652"/>
              <a:ext cx="3339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Times New Roman" pitchFamily="18" charset="0"/>
                  <a:cs typeface="Times New Roman" pitchFamily="18" charset="0"/>
                </a:rPr>
                <a:t>Основная флотация </a:t>
              </a:r>
              <a:endParaRPr lang="ru-RU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423" name="Line 85"/>
            <p:cNvSpPr>
              <a:spLocks noChangeShapeType="1"/>
            </p:cNvSpPr>
            <p:nvPr/>
          </p:nvSpPr>
          <p:spPr bwMode="auto">
            <a:xfrm>
              <a:off x="3099" y="3202"/>
              <a:ext cx="0" cy="3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4" name="Line 86"/>
            <p:cNvSpPr>
              <a:spLocks noChangeShapeType="1"/>
            </p:cNvSpPr>
            <p:nvPr/>
          </p:nvSpPr>
          <p:spPr bwMode="auto">
            <a:xfrm>
              <a:off x="5537" y="3202"/>
              <a:ext cx="0" cy="3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5" name="Line 87"/>
            <p:cNvSpPr>
              <a:spLocks noChangeShapeType="1"/>
            </p:cNvSpPr>
            <p:nvPr/>
          </p:nvSpPr>
          <p:spPr bwMode="auto">
            <a:xfrm>
              <a:off x="4237" y="4006"/>
              <a:ext cx="4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6" name="Line 88"/>
            <p:cNvSpPr>
              <a:spLocks noChangeShapeType="1"/>
            </p:cNvSpPr>
            <p:nvPr/>
          </p:nvSpPr>
          <p:spPr bwMode="auto">
            <a:xfrm>
              <a:off x="4485" y="4015"/>
              <a:ext cx="27" cy="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7" name="Freeform 89"/>
            <p:cNvSpPr>
              <a:spLocks/>
            </p:cNvSpPr>
            <p:nvPr/>
          </p:nvSpPr>
          <p:spPr bwMode="auto">
            <a:xfrm>
              <a:off x="1230" y="4630"/>
              <a:ext cx="186" cy="54"/>
            </a:xfrm>
            <a:custGeom>
              <a:avLst/>
              <a:gdLst>
                <a:gd name="T0" fmla="*/ 0 w 300"/>
                <a:gd name="T1" fmla="*/ 0 h 120"/>
                <a:gd name="T2" fmla="*/ 1 w 300"/>
                <a:gd name="T3" fmla="*/ 0 h 120"/>
                <a:gd name="T4" fmla="*/ 1 w 300"/>
                <a:gd name="T5" fmla="*/ 0 h 120"/>
                <a:gd name="T6" fmla="*/ 0 60000 65536"/>
                <a:gd name="T7" fmla="*/ 0 60000 65536"/>
                <a:gd name="T8" fmla="*/ 0 60000 65536"/>
                <a:gd name="T9" fmla="*/ 0 w 300"/>
                <a:gd name="T10" fmla="*/ 0 h 120"/>
                <a:gd name="T11" fmla="*/ 300 w 300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" h="120">
                  <a:moveTo>
                    <a:pt x="0" y="120"/>
                  </a:moveTo>
                  <a:cubicBezTo>
                    <a:pt x="30" y="30"/>
                    <a:pt x="53" y="29"/>
                    <a:pt x="140" y="0"/>
                  </a:cubicBezTo>
                  <a:cubicBezTo>
                    <a:pt x="197" y="11"/>
                    <a:pt x="300" y="14"/>
                    <a:pt x="300" y="10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8" name="Line 90"/>
            <p:cNvSpPr>
              <a:spLocks noChangeShapeType="1"/>
            </p:cNvSpPr>
            <p:nvPr/>
          </p:nvSpPr>
          <p:spPr bwMode="auto">
            <a:xfrm>
              <a:off x="4512" y="4925"/>
              <a:ext cx="33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9" name="Line 91"/>
            <p:cNvSpPr>
              <a:spLocks noChangeShapeType="1"/>
            </p:cNvSpPr>
            <p:nvPr/>
          </p:nvSpPr>
          <p:spPr bwMode="auto">
            <a:xfrm>
              <a:off x="7868" y="2708"/>
              <a:ext cx="6" cy="22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177 -0.2611 L -0.2474 -0.324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9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9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8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9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9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63" grpId="0"/>
      <p:bldP spid="38978" grpId="0"/>
      <p:bldP spid="38998" grpId="0"/>
      <p:bldP spid="39002" grpId="0" animBg="1"/>
      <p:bldP spid="39003" grpId="0" animBg="1"/>
      <p:bldP spid="101" grpId="0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357188" y="2500313"/>
          <a:ext cx="8518525" cy="2786062"/>
        </p:xfrm>
        <a:graphic>
          <a:graphicData uri="http://schemas.openxmlformats.org/presentationml/2006/ole">
            <p:oleObj spid="_x0000_s39938" name="Формула" r:id="rId3" imgW="2578100" imgH="838200" progId="Equation.3">
              <p:embed/>
            </p:oleObj>
          </a:graphicData>
        </a:graphic>
      </p:graphicFrame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0" y="2143125"/>
            <a:ext cx="91440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 eaLnBrk="0" hangingPunct="0">
              <a:tabLst>
                <a:tab pos="180975" algn="l"/>
              </a:tabLs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ОПРЕДЕЛЕНИЕ НЕОБХОДИМОГО ЧИСЛА КАМЕР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 eaLnBrk="0" hangingPunct="0">
              <a:tabLst>
                <a:tab pos="180975" algn="l"/>
              </a:tabLs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29322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где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N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требуемое число камер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для данной операции; </a:t>
            </a:r>
            <a:r>
              <a:rPr lang="en-US" sz="36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V</a:t>
            </a:r>
            <a:r>
              <a:rPr lang="en-US" sz="3600" b="1" i="1" baseline="-30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n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суточный 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объем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флотируемой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пульпы, м</a:t>
            </a:r>
            <a:r>
              <a: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3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/сут; </a:t>
            </a:r>
          </a:p>
          <a:p>
            <a:pPr algn="just" eaLnBrk="0" hangingPunct="0"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t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продолжительность флотации в 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операции, мин;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v</a:t>
            </a:r>
            <a:r>
              <a:rPr lang="ru-RU" sz="3600" b="1" baseline="-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к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геометрический 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объем камеры, м</a:t>
            </a:r>
            <a:r>
              <a: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3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;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К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отношение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объ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-</a:t>
            </a:r>
          </a:p>
          <a:p>
            <a:pPr algn="just" eaLnBrk="0" hangingPunct="0"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ема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пульпы в камере при работе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фло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-</a:t>
            </a:r>
          </a:p>
          <a:p>
            <a:pPr algn="just" eaLnBrk="0" hangingPunct="0"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тационной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машины к геометрическому 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объему камеры (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К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= 0,7–0,8),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Q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суточ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-</a:t>
            </a:r>
          </a:p>
          <a:p>
            <a:pPr algn="just" eaLnBrk="0" hangingPunct="0"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ная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производительность машины по</a:t>
            </a:r>
          </a:p>
          <a:p>
            <a:pPr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твердому, т/сут;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δ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– плотность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твер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-</a:t>
            </a:r>
          </a:p>
          <a:p>
            <a:pPr algn="just" eaLnBrk="0" hangingPunct="0"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дой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фазы;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R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– отношение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Ж:Т.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0518E-7 L 0 -0.24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Литература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0728"/>
            <a:ext cx="8964488" cy="5877272"/>
          </a:xfrm>
        </p:spPr>
        <p:txBody>
          <a:bodyPr/>
          <a:lstStyle/>
          <a:p>
            <a:pPr lvl="0" algn="just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Разумов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К. А.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Флотационный 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ме-тод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обогащения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учеб.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пособие 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К. А. Разумов. – Л.: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Изд-во ЛГУ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1975.</a:t>
            </a: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Абрамов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А. А.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Флотационные 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ме-тоды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обогащения 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А. А. Абрамов. – М.: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Недра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1984.</a:t>
            </a: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О. С.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и 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техноло-гия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флотации руд 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 О. С.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И. И.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Максимов [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др.].– М.: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Недра</a:t>
            </a:r>
            <a:r>
              <a:rPr lang="ru-RU" sz="36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1980. </a:t>
            </a: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ru-RU" sz="36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-1" y="2276872"/>
            <a:ext cx="9144001" cy="2554545"/>
          </a:xfr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Следовательно, гистерезис будет затруднять процесс закрепления частицы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 пузырьку.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algn="just"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 распределении операций флотации по флотационным машинам должны соблюдаться условия: </a:t>
            </a:r>
          </a:p>
          <a:p>
            <a:pPr indent="457200" algn="just"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максимальный самотек продуктов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 возможно меньшее число их перекачек насосами;</a:t>
            </a:r>
          </a:p>
          <a:p>
            <a:pPr indent="457200" algn="just"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поток пульпы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проходящий через флотационные машины должен быть </a:t>
            </a: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оптимальным.</a:t>
            </a:r>
            <a:endParaRPr lang="ru-RU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303713"/>
            <a:ext cx="91440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В том случае, когда это условие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невы-полнимо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необходимо в схеме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преду-сматривать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зумпфы и насосы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для </a:t>
            </a:r>
            <a:r>
              <a:rPr lang="ru-RU" sz="40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пере-качки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продуктов.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Для этого при компоновке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флотома-шин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необходимо стремиться к тому, чтобы перечищаемые продукты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заса-сывались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импеллерами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соответствую-щих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камер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т.е.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чтобы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путь следования этих продуктов был бы </a:t>
            </a:r>
            <a:r>
              <a:rPr lang="ru-RU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возможно </a:t>
            </a:r>
            <a:r>
              <a:rPr lang="ru-RU" sz="40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малым.</a:t>
            </a:r>
            <a:endParaRPr lang="ru-RU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42875"/>
            <a:ext cx="9144000" cy="6862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компактного решения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компо-новки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всего главного корпуса обогатительной фабрики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жела-тельно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чтобы длина секции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фло-тации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направлении,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параллель-ном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оси бункера, равнялась длине секции измельчения, а длина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каж-дой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флотационной машины в ряду была бы одинаковой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т.е.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каждой машине должно быть одно и то же число камер (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четное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50006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Желательно, чтобы 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длина одной </a:t>
            </a:r>
            <a:r>
              <a:rPr lang="ru-RU" sz="40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флота-ционной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машины не превышала </a:t>
            </a:r>
            <a:r>
              <a:rPr lang="ru-RU" sz="40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25 </a:t>
            </a:r>
            <a:r>
              <a:rPr lang="ru-RU" sz="40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м. </a:t>
            </a:r>
            <a:endParaRPr lang="ru-RU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1857375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Для больших машин с камерами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объе-мом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12,5 м</a:t>
            </a:r>
            <a:r>
              <a:rPr lang="ru-RU" sz="4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3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число камер в </a:t>
            </a:r>
            <a:r>
              <a:rPr lang="ru-RU" sz="40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прямоточ-ной</a:t>
            </a:r>
            <a:r>
              <a:rPr lang="ru-RU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машине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, устанавливаемых на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од-ном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уровне, не должно 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превышать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6.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4286250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eaLnBrk="0" hangingPunct="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Если в одном ряду требуется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устано-вить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больше 6 камер, то каждые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после-дующие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6 камер следует устанавливать ниже на 300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мм.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9888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Пневмомеханические флотационные машины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ext Box 4"/>
          <p:cNvSpPr txBox="1">
            <a:spLocks noChangeArrowheads="1"/>
          </p:cNvSpPr>
          <p:nvPr/>
        </p:nvSpPr>
        <p:spPr bwMode="auto">
          <a:xfrm>
            <a:off x="1311275" y="639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2297" name="Picture 9" descr="File0074j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476672"/>
            <a:ext cx="7200900" cy="5400675"/>
          </a:xfrm>
          <a:noFill/>
        </p:spPr>
      </p:pic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107950" y="1412875"/>
            <a:ext cx="47371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ротор,</a:t>
            </a:r>
          </a:p>
          <a:p>
            <a:pPr marL="342900" indent="-342900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</a:t>
            </a:r>
            <a:r>
              <a:rPr lang="ru-RU" sz="32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диспергатор</a:t>
            </a: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342900" indent="-342900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–  отражатель пены,</a:t>
            </a:r>
          </a:p>
          <a:p>
            <a:pPr marL="342900" indent="-342900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–  всасывающая труба,</a:t>
            </a:r>
          </a:p>
          <a:p>
            <a:pPr marL="342900" indent="-342900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дополнительная подача воздуха</a:t>
            </a:r>
          </a:p>
          <a:p>
            <a:pPr marL="342900" indent="-342900">
              <a:defRPr/>
            </a:pPr>
            <a:endParaRPr lang="ru-RU" sz="3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66" name="Text Box 45"/>
          <p:cNvSpPr txBox="1">
            <a:spLocks noChangeArrowheads="1"/>
          </p:cNvSpPr>
          <p:nvPr/>
        </p:nvSpPr>
        <p:spPr bwMode="auto">
          <a:xfrm>
            <a:off x="3923928" y="5805264"/>
            <a:ext cx="4857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6600"/>
                </a:solidFill>
              </a:rPr>
              <a:t>Smart Cell WEMCO</a:t>
            </a:r>
            <a:endParaRPr lang="ru-RU" sz="4000" b="1" dirty="0">
              <a:solidFill>
                <a:srgbClr val="006600"/>
              </a:solidFill>
            </a:endParaRPr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4079875" y="1268189"/>
            <a:ext cx="5064125" cy="4832350"/>
            <a:chOff x="2426" y="980"/>
            <a:chExt cx="3190" cy="3044"/>
          </a:xfrm>
        </p:grpSpPr>
        <p:grpSp>
          <p:nvGrpSpPr>
            <p:cNvPr id="194568" name="Group 30"/>
            <p:cNvGrpSpPr>
              <a:grpSpLocks/>
            </p:cNvGrpSpPr>
            <p:nvPr/>
          </p:nvGrpSpPr>
          <p:grpSpPr bwMode="auto">
            <a:xfrm>
              <a:off x="2426" y="1344"/>
              <a:ext cx="3190" cy="2680"/>
              <a:chOff x="2426" y="1480"/>
              <a:chExt cx="3190" cy="2680"/>
            </a:xfrm>
          </p:grpSpPr>
          <p:sp>
            <p:nvSpPr>
              <p:cNvPr id="194584" name="Rectangle 26"/>
              <p:cNvSpPr>
                <a:spLocks noChangeArrowheads="1"/>
              </p:cNvSpPr>
              <p:nvPr/>
            </p:nvSpPr>
            <p:spPr bwMode="auto">
              <a:xfrm>
                <a:off x="5420" y="392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4</a:t>
                </a:r>
              </a:p>
            </p:txBody>
          </p:sp>
          <p:grpSp>
            <p:nvGrpSpPr>
              <p:cNvPr id="194585" name="Group 29"/>
              <p:cNvGrpSpPr>
                <a:grpSpLocks/>
              </p:cNvGrpSpPr>
              <p:nvPr/>
            </p:nvGrpSpPr>
            <p:grpSpPr bwMode="auto">
              <a:xfrm>
                <a:off x="2426" y="1480"/>
                <a:ext cx="3190" cy="2540"/>
                <a:chOff x="2472" y="1480"/>
                <a:chExt cx="3190" cy="2540"/>
              </a:xfrm>
            </p:grpSpPr>
            <p:grpSp>
              <p:nvGrpSpPr>
                <p:cNvPr id="194586" name="Group 17"/>
                <p:cNvGrpSpPr>
                  <a:grpSpLocks/>
                </p:cNvGrpSpPr>
                <p:nvPr/>
              </p:nvGrpSpPr>
              <p:grpSpPr bwMode="auto">
                <a:xfrm>
                  <a:off x="2472" y="1480"/>
                  <a:ext cx="3101" cy="2345"/>
                  <a:chOff x="2504" y="1344"/>
                  <a:chExt cx="3101" cy="2345"/>
                </a:xfrm>
              </p:grpSpPr>
              <p:sp>
                <p:nvSpPr>
                  <p:cNvPr id="194592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04" y="2671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b="1"/>
                      <a:t>1</a:t>
                    </a:r>
                  </a:p>
                </p:txBody>
              </p:sp>
              <p:pic>
                <p:nvPicPr>
                  <p:cNvPr id="194594" name="Picture 11" descr="мех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3061" y="1344"/>
                    <a:ext cx="2544" cy="23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194587" name="Rectangle 22"/>
                <p:cNvSpPr>
                  <a:spLocks noChangeArrowheads="1"/>
                </p:cNvSpPr>
                <p:nvPr/>
              </p:nvSpPr>
              <p:spPr bwMode="auto">
                <a:xfrm>
                  <a:off x="2472" y="2478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b="1"/>
                    <a:t>2</a:t>
                  </a:r>
                </a:p>
              </p:txBody>
            </p:sp>
            <p:sp>
              <p:nvSpPr>
                <p:cNvPr id="194589" name="Rectangle 25"/>
                <p:cNvSpPr>
                  <a:spLocks noChangeArrowheads="1"/>
                </p:cNvSpPr>
                <p:nvPr/>
              </p:nvSpPr>
              <p:spPr bwMode="auto">
                <a:xfrm>
                  <a:off x="5466" y="2114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b="1" dirty="0"/>
                    <a:t>3</a:t>
                  </a:r>
                </a:p>
              </p:txBody>
            </p:sp>
            <p:sp>
              <p:nvSpPr>
                <p:cNvPr id="194591" name="Line 28"/>
                <p:cNvSpPr>
                  <a:spLocks noChangeShapeType="1"/>
                </p:cNvSpPr>
                <p:nvPr/>
              </p:nvSpPr>
              <p:spPr bwMode="auto">
                <a:xfrm flipH="1" flipV="1">
                  <a:off x="4513" y="3702"/>
                  <a:ext cx="907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94569" name="Group 32"/>
            <p:cNvGrpSpPr>
              <a:grpSpLocks/>
            </p:cNvGrpSpPr>
            <p:nvPr/>
          </p:nvGrpSpPr>
          <p:grpSpPr bwMode="auto">
            <a:xfrm>
              <a:off x="2426" y="1343"/>
              <a:ext cx="3190" cy="2681"/>
              <a:chOff x="2426" y="1479"/>
              <a:chExt cx="3190" cy="2681"/>
            </a:xfrm>
          </p:grpSpPr>
          <p:sp>
            <p:nvSpPr>
              <p:cNvPr id="194572" name="Rectangle 33"/>
              <p:cNvSpPr>
                <a:spLocks noChangeArrowheads="1"/>
              </p:cNvSpPr>
              <p:nvPr/>
            </p:nvSpPr>
            <p:spPr bwMode="auto">
              <a:xfrm>
                <a:off x="5420" y="3929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4</a:t>
                </a:r>
              </a:p>
            </p:txBody>
          </p:sp>
          <p:grpSp>
            <p:nvGrpSpPr>
              <p:cNvPr id="194573" name="Group 34"/>
              <p:cNvGrpSpPr>
                <a:grpSpLocks/>
              </p:cNvGrpSpPr>
              <p:nvPr/>
            </p:nvGrpSpPr>
            <p:grpSpPr bwMode="auto">
              <a:xfrm>
                <a:off x="2426" y="1479"/>
                <a:ext cx="3035" cy="2541"/>
                <a:chOff x="2472" y="1479"/>
                <a:chExt cx="3035" cy="2541"/>
              </a:xfrm>
            </p:grpSpPr>
            <p:grpSp>
              <p:nvGrpSpPr>
                <p:cNvPr id="194574" name="Group 35"/>
                <p:cNvGrpSpPr>
                  <a:grpSpLocks/>
                </p:cNvGrpSpPr>
                <p:nvPr/>
              </p:nvGrpSpPr>
              <p:grpSpPr bwMode="auto">
                <a:xfrm>
                  <a:off x="2472" y="1479"/>
                  <a:ext cx="3035" cy="2345"/>
                  <a:chOff x="2504" y="1343"/>
                  <a:chExt cx="3035" cy="2345"/>
                </a:xfrm>
              </p:grpSpPr>
              <p:sp>
                <p:nvSpPr>
                  <p:cNvPr id="194580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04" y="2671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b="1"/>
                      <a:t>1</a:t>
                    </a:r>
                  </a:p>
                </p:txBody>
              </p:sp>
              <p:grpSp>
                <p:nvGrpSpPr>
                  <p:cNvPr id="194581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2731" y="1343"/>
                    <a:ext cx="2808" cy="2345"/>
                    <a:chOff x="2731" y="1388"/>
                    <a:chExt cx="2808" cy="2345"/>
                  </a:xfrm>
                </p:grpSpPr>
                <p:pic>
                  <p:nvPicPr>
                    <p:cNvPr id="194582" name="Picture 38" descr="мех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2995" y="1388"/>
                      <a:ext cx="2544" cy="234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194583" name="Line 3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31" y="2794"/>
                      <a:ext cx="1497" cy="1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94575" name="Rectangle 40"/>
                <p:cNvSpPr>
                  <a:spLocks noChangeArrowheads="1"/>
                </p:cNvSpPr>
                <p:nvPr/>
              </p:nvSpPr>
              <p:spPr bwMode="auto">
                <a:xfrm>
                  <a:off x="2472" y="2478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b="1"/>
                    <a:t>2</a:t>
                  </a:r>
                </a:p>
              </p:txBody>
            </p:sp>
            <p:sp>
              <p:nvSpPr>
                <p:cNvPr id="194576" name="Line 41"/>
                <p:cNvSpPr>
                  <a:spLocks noChangeShapeType="1"/>
                </p:cNvSpPr>
                <p:nvPr/>
              </p:nvSpPr>
              <p:spPr bwMode="auto">
                <a:xfrm>
                  <a:off x="2691" y="2608"/>
                  <a:ext cx="131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578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4823" y="2267"/>
                  <a:ext cx="53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579" name="Line 44"/>
                <p:cNvSpPr>
                  <a:spLocks noChangeShapeType="1"/>
                </p:cNvSpPr>
                <p:nvPr/>
              </p:nvSpPr>
              <p:spPr bwMode="auto">
                <a:xfrm flipH="1" flipV="1">
                  <a:off x="4513" y="3702"/>
                  <a:ext cx="907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94570" name="Rectangle 47"/>
            <p:cNvSpPr>
              <a:spLocks noChangeArrowheads="1"/>
            </p:cNvSpPr>
            <p:nvPr/>
          </p:nvSpPr>
          <p:spPr bwMode="auto">
            <a:xfrm>
              <a:off x="3507" y="98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 dirty="0"/>
                <a:t>5</a:t>
              </a:r>
            </a:p>
          </p:txBody>
        </p:sp>
        <p:sp>
          <p:nvSpPr>
            <p:cNvPr id="194571" name="Line 48"/>
            <p:cNvSpPr>
              <a:spLocks noChangeShapeType="1"/>
            </p:cNvSpPr>
            <p:nvPr/>
          </p:nvSpPr>
          <p:spPr bwMode="auto">
            <a:xfrm>
              <a:off x="3696" y="1162"/>
              <a:ext cx="137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2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3286125"/>
            <a:ext cx="9144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 eaLnBrk="0" hangingPunct="0">
              <a:tabLst>
                <a:tab pos="180975" algn="l"/>
              </a:tabLs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На рудах ФПР-40, ФПР-63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D:\документы\Лекционные курсы\Флотация\Презентации Флотационные методы обогащения\Презентации Флотация\Флотац методы рис\флотомашины угольн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0638" y="1857375"/>
            <a:ext cx="531336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42875" y="928688"/>
            <a:ext cx="9144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 eaLnBrk="0" hangingPunct="0">
              <a:tabLst>
                <a:tab pos="180975" algn="l"/>
              </a:tabLs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а за рубежом и на углях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0" y="2357438"/>
            <a:ext cx="9144000" cy="2581275"/>
            <a:chOff x="0" y="2357430"/>
            <a:chExt cx="9144000" cy="2581887"/>
          </a:xfrm>
        </p:grpSpPr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0" y="2357430"/>
              <a:ext cx="8572500" cy="722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bIns="0" anchor="ctr">
              <a:spAutoFit/>
            </a:bodyPr>
            <a:lstStyle/>
            <a:p>
              <a:pPr eaLnBrk="0" hangingPunct="0">
                <a:tabLst>
                  <a:tab pos="180975" algn="l"/>
                </a:tabLs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ea typeface="Times New Roman" pitchFamily="18" charset="0"/>
                  <a:cs typeface="Calibri" pitchFamily="34" charset="0"/>
                </a:rPr>
                <a:t> На углях и на рудах: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0" y="3000519"/>
              <a:ext cx="9144000" cy="1938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/>
                <a:t> 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ФПМ-12,5; ФПМ-25; Денвер ДР; </a:t>
              </a:r>
              <a:r>
                <a:rPr lang="ru-RU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Вемко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; </a:t>
              </a:r>
              <a:r>
                <a:rPr lang="en-US" sz="4000" b="1" dirty="0"/>
                <a:t>Smart Cell </a:t>
              </a:r>
              <a:r>
                <a:rPr lang="en-US" sz="3200" b="1" dirty="0"/>
                <a:t>(WEMCO)</a:t>
              </a:r>
              <a:r>
                <a:rPr lang="ru-RU" sz="3200" b="1" dirty="0"/>
                <a:t>;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Аджитейр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5214938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Все пневмомеханические машины - прямоточные 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20231E-7 L 0 -0.419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7"/>
          <p:cNvGrpSpPr>
            <a:grpSpLocks/>
          </p:cNvGrpSpPr>
          <p:nvPr/>
        </p:nvGrpSpPr>
        <p:grpSpPr bwMode="auto">
          <a:xfrm>
            <a:off x="0" y="428625"/>
            <a:ext cx="9144000" cy="6429375"/>
            <a:chOff x="0" y="428604"/>
            <a:chExt cx="9144000" cy="6429396"/>
          </a:xfrm>
        </p:grpSpPr>
        <p:pic>
          <p:nvPicPr>
            <p:cNvPr id="196614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ФПМ 12,5 (импеллер)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56200" y="3929063"/>
              <a:ext cx="3987800" cy="2214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6615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ФПМ 12,5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549400"/>
              <a:ext cx="4953000" cy="530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1" name="Прямая со стрелкой 40"/>
            <p:cNvCxnSpPr/>
            <p:nvPr/>
          </p:nvCxnSpPr>
          <p:spPr>
            <a:xfrm rot="16200000" flipH="1">
              <a:off x="250030" y="2035954"/>
              <a:ext cx="785816" cy="42862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17" name="TextBox 41"/>
            <p:cNvSpPr txBox="1">
              <a:spLocks noChangeArrowheads="1"/>
            </p:cNvSpPr>
            <p:nvPr/>
          </p:nvSpPr>
          <p:spPr bwMode="auto">
            <a:xfrm>
              <a:off x="214282" y="1571612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9</a:t>
              </a:r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428625" y="4000491"/>
              <a:ext cx="1143000" cy="6429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19" name="TextBox 43"/>
            <p:cNvSpPr txBox="1">
              <a:spLocks noChangeArrowheads="1"/>
            </p:cNvSpPr>
            <p:nvPr/>
          </p:nvSpPr>
          <p:spPr bwMode="auto">
            <a:xfrm>
              <a:off x="214282" y="3714752"/>
              <a:ext cx="4411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10</a:t>
              </a:r>
            </a:p>
          </p:txBody>
        </p:sp>
        <p:cxnSp>
          <p:nvCxnSpPr>
            <p:cNvPr id="45" name="Прямая со стрелкой 44"/>
            <p:cNvCxnSpPr>
              <a:endCxn id="196621" idx="1"/>
            </p:cNvCxnSpPr>
            <p:nvPr/>
          </p:nvCxnSpPr>
          <p:spPr>
            <a:xfrm>
              <a:off x="4143375" y="4000491"/>
              <a:ext cx="642938" cy="18415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21" name="TextBox 45"/>
            <p:cNvSpPr txBox="1">
              <a:spLocks noChangeArrowheads="1"/>
            </p:cNvSpPr>
            <p:nvPr/>
          </p:nvSpPr>
          <p:spPr bwMode="auto">
            <a:xfrm>
              <a:off x="4786314" y="4000504"/>
              <a:ext cx="42838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11</a:t>
              </a:r>
            </a:p>
          </p:txBody>
        </p:sp>
        <p:cxnSp>
          <p:nvCxnSpPr>
            <p:cNvPr id="47" name="Прямая со стрелкой 46"/>
            <p:cNvCxnSpPr/>
            <p:nvPr/>
          </p:nvCxnSpPr>
          <p:spPr>
            <a:xfrm>
              <a:off x="500063" y="3714740"/>
              <a:ext cx="714375" cy="4286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23" name="TextBox 47"/>
            <p:cNvSpPr txBox="1">
              <a:spLocks noChangeArrowheads="1"/>
            </p:cNvSpPr>
            <p:nvPr/>
          </p:nvSpPr>
          <p:spPr bwMode="auto">
            <a:xfrm>
              <a:off x="142844" y="3429000"/>
              <a:ext cx="5000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12</a:t>
              </a:r>
            </a:p>
          </p:txBody>
        </p:sp>
        <p:pic>
          <p:nvPicPr>
            <p:cNvPr id="196624" name="Picture 6" descr="D:\документы\Лекционные курсы\Флотация\Презентации Флотационные методы обогащения\Презентации Флотация\Флотац методы рис\Машины\пневмомеханические\промежуточный иразгрузочный карманы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29322" y="428604"/>
              <a:ext cx="2857370" cy="3409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5750" y="0"/>
            <a:ext cx="56435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ru-RU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Флотационная машина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3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ФПМ-12,5 </a:t>
            </a:r>
            <a:endParaRPr lang="ru-RU" sz="3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ru-RU" sz="4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714750" y="5286375"/>
            <a:ext cx="92868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0" y="2571750"/>
            <a:ext cx="9144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– корпус камеры; 2 – блок импеллера; 3 – привод импеллера; 4 – вентиль; 5 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возду-хопровод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6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пеногон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7 – крыльчатка, 8 – конус; 9 – площадка, 10 – дренажный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кла-пан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11 – сливной порог; 12 – перегородка; 13 – </a:t>
            </a:r>
            <a:r>
              <a:rPr lang="ru-RU" sz="32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песковый</a:t>
            </a:r>
            <a:r>
              <a:rPr lang="ru-RU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шибер; 14 – привод шибера </a:t>
            </a:r>
            <a:endParaRPr lang="ru-RU" sz="28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8261E-6 L 0.17604 0.0548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0" grpId="0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22" name="Picture 2" descr="D:\Резервная копия\D\документы\Лекционные курсы\Флотация\Презентации Флотационные методы обогащения\Презентации Флотация\Флотац методы рис\оригиналы\пневмомеханические\Денвер Д-Р копия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00">
            <a:off x="395536" y="593757"/>
            <a:ext cx="7704856" cy="6264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пневмомеханических флотационных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0" y="1052513"/>
            <a:ext cx="9144000" cy="5139869"/>
          </a:xfr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 попытке отрыва гистерезис будет увеличивать площадь, ограниченную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периметром смачивания.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Следовательно, будет способствовать процессу закрепления частицы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пузырьке.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-214313" y="0"/>
            <a:ext cx="9144001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764704"/>
            <a:ext cx="9286875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1 - за счет лучшей организации потоков пульпы в камере, большей глубины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ка-мер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скорость флотации в машинах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фпм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в 1,3-1,5 раз больше, чем в механических;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2 - наличие эффективного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перемешива-ния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в этих машинах позволяет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приме-нять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их при флотации материала с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со-держанием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класса 0,074мм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- 40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% и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вы-ше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;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285875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3 - простая конструкция, удобство в эксплуатации (в них легко заменяются и меньше изнашиваются блоки импеллера);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4 -  проще регулируется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уровень пульпы особенно в основной и контрольных флотациях.   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571625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Примечание: несмотря на указанные преимущества машин тех или иных конструкций, в некоторых случаях целесообразно применять один тип машин во всех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операциях.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000125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Все пневмомеханические машины – </a:t>
            </a:r>
            <a:r>
              <a:rPr lang="ru-RU" sz="4800" b="1" u="sng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прямоточные,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 значит имеют те же достоинства и недостатки, свойственные прямоточным флотационным машинам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В прямоточных машинах возникает обратный поток пульпы, который усиливает разброс частиц по времени пребывания в камере и тем самым снижает скорость флотации.</a:t>
            </a: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142875" y="285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857375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Обратный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поток может быть уменьшен за счет увеличения подачи прямого потока и повышения степени изоляции камер установкой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межкамерных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перегородок. 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9888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Пневматические флотационные машины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03780" name="Picture 6" descr="File007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332656"/>
            <a:ext cx="6119813" cy="5484812"/>
          </a:xfrm>
          <a:noFill/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23850" y="5949950"/>
            <a:ext cx="821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00FFCC"/>
                </a:solidFill>
                <a:effectDag name="">
                  <a:cont type="tree" name="">
                    <a:effect ref="fillLine"/>
                    <a:outerShdw dist="38100" dir="13500000" algn="br">
                      <a:srgbClr val="55FFDD"/>
                    </a:outerShdw>
                  </a:cont>
                  <a:cont type="tree" name="">
                    <a:effect ref="fillLine"/>
                    <a:outerShdw dist="38100" dir="2700000" algn="tl">
                      <a:srgbClr val="00997A"/>
                    </a:outerShdw>
                  </a:cont>
                  <a:effect ref="fillLine"/>
                </a:effectDag>
              </a:rPr>
              <a:t>PNEUFLOT cells HUMBOLDT WEDAG</a:t>
            </a:r>
            <a:endParaRPr lang="ru-RU" sz="3600" dirty="0">
              <a:solidFill>
                <a:srgbClr val="00FFCC"/>
              </a:solidFill>
              <a:effectDag name="">
                <a:cont type="tree" name="">
                  <a:effect ref="fillLine"/>
                  <a:outerShdw dist="38100" dir="13500000" algn="br">
                    <a:srgbClr val="55FFDD"/>
                  </a:outerShdw>
                </a:cont>
                <a:cont type="tree" name="">
                  <a:effect ref="fillLine"/>
                  <a:outerShdw dist="38100" dir="2700000" algn="tl">
                    <a:srgbClr val="00997A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370" name="Picture 2" descr="D:\Резервная копия\D\документы\Лекционные курсы\Основы ОПИ\Фабрика\обогащение\Флотац методы\File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109516" cy="6858000"/>
          </a:xfrm>
          <a:prstGeom prst="rect">
            <a:avLst/>
          </a:prstGeom>
          <a:noFill/>
        </p:spPr>
      </p:pic>
      <p:pic>
        <p:nvPicPr>
          <p:cNvPr id="442369" name="Picture 1" descr="D:\Резервная копия\D\документы\Лекционные курсы\Основы ОПИ\Фабрика\обогащение\Флотац методы\пневмат-флотомашин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9076" y="0"/>
            <a:ext cx="2764924" cy="3161531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5534025"/>
            <a:ext cx="9358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/>
              <a:t>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28813"/>
            <a:ext cx="91440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 eaLnBrk="0" hangingPunct="0">
              <a:tabLst>
                <a:tab pos="180975" algn="l"/>
              </a:tabLs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В пневматических флотационных машинах пульпа аэрируется и перемешивается путем особой </a:t>
            </a:r>
            <a:r>
              <a:rPr lang="ru-RU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подачи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воздуха.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0" y="2643188"/>
            <a:ext cx="91440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eaLnBrk="0" hangingPunct="0">
              <a:tabLst>
                <a:tab pos="180975" algn="l"/>
              </a:tabLs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 Наиболее известны машины с двумя способами подачи воздуха: под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давле-нием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- 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ФПС-16 (пенная сепарация); </a:t>
            </a:r>
            <a:r>
              <a:rPr lang="en-US" sz="4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CoalPro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; </a:t>
            </a:r>
            <a:r>
              <a:rPr lang="ru-RU" sz="4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Пневмофлот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 (</a:t>
            </a:r>
            <a:r>
              <a:rPr 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PNEUFLOT cells HUMBOLDT WEDAG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)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и </a:t>
            </a:r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аэро-лифтные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«</a:t>
            </a:r>
            <a:r>
              <a:rPr lang="ru-RU" sz="40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Механобр</a:t>
            </a: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», АФМ-2,5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Calibri" pitchFamily="34" charset="0"/>
              </a:rPr>
              <a:t>).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2683E-6 L 0 -0.268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203575" y="1628775"/>
            <a:ext cx="3775075" cy="2862263"/>
            <a:chOff x="2957092" y="1628800"/>
            <a:chExt cx="3774404" cy="2861660"/>
          </a:xfrm>
        </p:grpSpPr>
        <p:sp>
          <p:nvSpPr>
            <p:cNvPr id="9234" name="Oval 9"/>
            <p:cNvSpPr>
              <a:spLocks noChangeArrowheads="1"/>
            </p:cNvSpPr>
            <p:nvPr/>
          </p:nvSpPr>
          <p:spPr bwMode="auto">
            <a:xfrm>
              <a:off x="2987824" y="2492896"/>
              <a:ext cx="1728787" cy="162430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5" name="Line 11"/>
            <p:cNvSpPr>
              <a:spLocks noChangeShapeType="1"/>
            </p:cNvSpPr>
            <p:nvPr/>
          </p:nvSpPr>
          <p:spPr bwMode="auto">
            <a:xfrm>
              <a:off x="4357266" y="3690500"/>
              <a:ext cx="1439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Line 12"/>
            <p:cNvSpPr>
              <a:spLocks noChangeShapeType="1"/>
            </p:cNvSpPr>
            <p:nvPr/>
          </p:nvSpPr>
          <p:spPr bwMode="auto">
            <a:xfrm flipV="1">
              <a:off x="4572001" y="2636912"/>
              <a:ext cx="576064" cy="107888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Text Box 16"/>
            <p:cNvSpPr txBox="1">
              <a:spLocks noChangeArrowheads="1"/>
            </p:cNvSpPr>
            <p:nvPr/>
          </p:nvSpPr>
          <p:spPr bwMode="auto">
            <a:xfrm>
              <a:off x="5436326" y="1628800"/>
              <a:ext cx="1295170" cy="366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50000"/>
                    </a:schemeClr>
                  </a:solidFill>
                </a:rPr>
                <a:t>жидкость</a:t>
              </a:r>
              <a:endParaRPr lang="fr-FR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9238" name="Rectangle 10"/>
            <p:cNvSpPr>
              <a:spLocks noChangeArrowheads="1"/>
            </p:cNvSpPr>
            <p:nvPr/>
          </p:nvSpPr>
          <p:spPr bwMode="auto">
            <a:xfrm>
              <a:off x="2957092" y="3690502"/>
              <a:ext cx="2160240" cy="79995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9" name="Freeform 18"/>
            <p:cNvSpPr>
              <a:spLocks/>
            </p:cNvSpPr>
            <p:nvPr/>
          </p:nvSpPr>
          <p:spPr bwMode="auto">
            <a:xfrm rot="5123323">
              <a:off x="4706504" y="3374974"/>
              <a:ext cx="407916" cy="217045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0" name="Text Box 15"/>
            <p:cNvSpPr txBox="1">
              <a:spLocks noChangeArrowheads="1"/>
            </p:cNvSpPr>
            <p:nvPr/>
          </p:nvSpPr>
          <p:spPr bwMode="auto">
            <a:xfrm>
              <a:off x="3258704" y="2942915"/>
              <a:ext cx="1150939" cy="369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воздух</a:t>
              </a:r>
              <a:endParaRPr lang="fr-FR" b="1"/>
            </a:p>
          </p:txBody>
        </p:sp>
        <p:sp>
          <p:nvSpPr>
            <p:cNvPr id="9241" name="Text Box 16"/>
            <p:cNvSpPr txBox="1">
              <a:spLocks noChangeArrowheads="1"/>
            </p:cNvSpPr>
            <p:nvPr/>
          </p:nvSpPr>
          <p:spPr bwMode="auto">
            <a:xfrm>
              <a:off x="3173115" y="4005064"/>
              <a:ext cx="18414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FFFF00"/>
                  </a:solidFill>
                </a:rPr>
                <a:t>твердое тело</a:t>
              </a:r>
              <a:endParaRPr lang="fr-FR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9219" name="Object 5"/>
            <p:cNvGraphicFramePr>
              <a:graphicFrameLocks noChangeAspect="1"/>
            </p:cNvGraphicFramePr>
            <p:nvPr/>
          </p:nvGraphicFramePr>
          <p:xfrm>
            <a:off x="5091113" y="3025775"/>
            <a:ext cx="385762" cy="573088"/>
          </p:xfrm>
          <a:graphic>
            <a:graphicData uri="http://schemas.openxmlformats.org/presentationml/2006/ole">
              <p:oleObj spid="_x0000_s9219" name="Формула" r:id="rId3" imgW="139680" imgH="203040" progId="Equation.3">
                <p:embed/>
              </p:oleObj>
            </a:graphicData>
          </a:graphic>
        </p:graphicFrame>
      </p:grpSp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3203575" y="1628775"/>
            <a:ext cx="3775075" cy="2862263"/>
            <a:chOff x="2957092" y="1628800"/>
            <a:chExt cx="3774404" cy="2861660"/>
          </a:xfrm>
        </p:grpSpPr>
        <p:sp>
          <p:nvSpPr>
            <p:cNvPr id="9226" name="Oval 9"/>
            <p:cNvSpPr>
              <a:spLocks noChangeArrowheads="1"/>
            </p:cNvSpPr>
            <p:nvPr/>
          </p:nvSpPr>
          <p:spPr bwMode="auto">
            <a:xfrm>
              <a:off x="2987824" y="2276872"/>
              <a:ext cx="1728787" cy="155230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4357266" y="3690500"/>
              <a:ext cx="1439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 flipV="1">
              <a:off x="4357266" y="2755630"/>
              <a:ext cx="935037" cy="9348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5436326" y="1628800"/>
              <a:ext cx="1295170" cy="366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50000"/>
                    </a:schemeClr>
                  </a:solidFill>
                </a:rPr>
                <a:t>жидкость</a:t>
              </a:r>
              <a:endParaRPr lang="fr-FR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9230" name="Rectangle 10"/>
            <p:cNvSpPr>
              <a:spLocks noChangeArrowheads="1"/>
            </p:cNvSpPr>
            <p:nvPr/>
          </p:nvSpPr>
          <p:spPr bwMode="auto">
            <a:xfrm>
              <a:off x="2957092" y="3690502"/>
              <a:ext cx="2160240" cy="79995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1" name="Freeform 18"/>
            <p:cNvSpPr>
              <a:spLocks/>
            </p:cNvSpPr>
            <p:nvPr/>
          </p:nvSpPr>
          <p:spPr bwMode="auto">
            <a:xfrm rot="5123323">
              <a:off x="4706504" y="3374974"/>
              <a:ext cx="407916" cy="217045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" name="Text Box 15"/>
            <p:cNvSpPr txBox="1">
              <a:spLocks noChangeArrowheads="1"/>
            </p:cNvSpPr>
            <p:nvPr/>
          </p:nvSpPr>
          <p:spPr bwMode="auto">
            <a:xfrm>
              <a:off x="3258704" y="2942915"/>
              <a:ext cx="1150939" cy="369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воздух</a:t>
              </a:r>
              <a:endParaRPr lang="fr-FR" b="1"/>
            </a:p>
          </p:txBody>
        </p:sp>
        <p:sp>
          <p:nvSpPr>
            <p:cNvPr id="9233" name="Text Box 16"/>
            <p:cNvSpPr txBox="1">
              <a:spLocks noChangeArrowheads="1"/>
            </p:cNvSpPr>
            <p:nvPr/>
          </p:nvSpPr>
          <p:spPr bwMode="auto">
            <a:xfrm>
              <a:off x="3029099" y="4005064"/>
              <a:ext cx="19854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FFFF00"/>
                  </a:solidFill>
                </a:rPr>
                <a:t>твердое тело</a:t>
              </a:r>
              <a:endParaRPr lang="fr-FR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9218" name="Object 2"/>
            <p:cNvGraphicFramePr>
              <a:graphicFrameLocks noChangeAspect="1"/>
            </p:cNvGraphicFramePr>
            <p:nvPr/>
          </p:nvGraphicFramePr>
          <p:xfrm>
            <a:off x="5091113" y="3025775"/>
            <a:ext cx="385762" cy="573088"/>
          </p:xfrm>
          <a:graphic>
            <a:graphicData uri="http://schemas.openxmlformats.org/presentationml/2006/ole">
              <p:oleObj spid="_x0000_s9218" name="Формула" r:id="rId4" imgW="139680" imgH="203040" progId="Equation.3">
                <p:embed/>
              </p:oleObj>
            </a:graphicData>
          </a:graphic>
        </p:graphicFrame>
      </p:grpSp>
      <p:cxnSp>
        <p:nvCxnSpPr>
          <p:cNvPr id="41" name="Прямая со стрелкой 40"/>
          <p:cNvCxnSpPr/>
          <p:nvPr/>
        </p:nvCxnSpPr>
        <p:spPr>
          <a:xfrm rot="10800000">
            <a:off x="3059113" y="3644900"/>
            <a:ext cx="504825" cy="1588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4643438" y="3644900"/>
            <a:ext cx="504825" cy="1588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1116013" y="5373688"/>
            <a:ext cx="431800" cy="1587"/>
          </a:xfrm>
          <a:prstGeom prst="straightConnector1">
            <a:avLst/>
          </a:prstGeom>
          <a:ln w="508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2"/>
          <p:cNvSpPr>
            <a:spLocks noGrp="1"/>
          </p:cNvSpPr>
          <p:nvPr>
            <p:ph type="subTitle" idx="1"/>
          </p:nvPr>
        </p:nvSpPr>
        <p:spPr>
          <a:xfrm>
            <a:off x="1547813" y="4941888"/>
            <a:ext cx="5364162" cy="706437"/>
          </a:xfr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 сила гистерезиса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995863" y="981075"/>
            <a:ext cx="4148137" cy="5257800"/>
            <a:chOff x="3147" y="618"/>
            <a:chExt cx="2613" cy="3312"/>
          </a:xfrm>
        </p:grpSpPr>
        <p:grpSp>
          <p:nvGrpSpPr>
            <p:cNvPr id="205830" name="Group 24"/>
            <p:cNvGrpSpPr>
              <a:grpSpLocks/>
            </p:cNvGrpSpPr>
            <p:nvPr/>
          </p:nvGrpSpPr>
          <p:grpSpPr bwMode="auto">
            <a:xfrm>
              <a:off x="3147" y="618"/>
              <a:ext cx="2613" cy="3312"/>
              <a:chOff x="3003" y="709"/>
              <a:chExt cx="2613" cy="3312"/>
            </a:xfrm>
          </p:grpSpPr>
          <p:pic>
            <p:nvPicPr>
              <p:cNvPr id="205832" name="Picture 9" descr="Пневмофлот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379" y="709"/>
                <a:ext cx="2012" cy="3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833" name="Group 23"/>
              <p:cNvGrpSpPr>
                <a:grpSpLocks/>
              </p:cNvGrpSpPr>
              <p:nvPr/>
            </p:nvGrpSpPr>
            <p:grpSpPr bwMode="auto">
              <a:xfrm>
                <a:off x="3003" y="1933"/>
                <a:ext cx="2613" cy="1134"/>
                <a:chOff x="3003" y="1933"/>
                <a:chExt cx="2613" cy="1134"/>
              </a:xfrm>
            </p:grpSpPr>
            <p:sp>
              <p:nvSpPr>
                <p:cNvPr id="205834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003" y="2127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/>
                    <a:t>1</a:t>
                  </a:r>
                  <a:endParaRPr lang="ru-RU" b="1"/>
                </a:p>
              </p:txBody>
            </p:sp>
            <p:sp>
              <p:nvSpPr>
                <p:cNvPr id="205835" name="Rectangle 13"/>
                <p:cNvSpPr>
                  <a:spLocks noChangeArrowheads="1"/>
                </p:cNvSpPr>
                <p:nvPr/>
              </p:nvSpPr>
              <p:spPr bwMode="auto">
                <a:xfrm>
                  <a:off x="3016" y="2614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/>
                    <a:t>2</a:t>
                  </a:r>
                  <a:endParaRPr lang="ru-RU" b="1"/>
                </a:p>
              </p:txBody>
            </p:sp>
            <p:sp>
              <p:nvSpPr>
                <p:cNvPr id="205836" name="Rectangle 14"/>
                <p:cNvSpPr>
                  <a:spLocks noChangeArrowheads="1"/>
                </p:cNvSpPr>
                <p:nvPr/>
              </p:nvSpPr>
              <p:spPr bwMode="auto">
                <a:xfrm>
                  <a:off x="5420" y="2341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/>
                    <a:t>4</a:t>
                  </a:r>
                  <a:endParaRPr lang="ru-RU" b="1"/>
                </a:p>
              </p:txBody>
            </p:sp>
            <p:sp>
              <p:nvSpPr>
                <p:cNvPr id="205837" name="Rectangle 15"/>
                <p:cNvSpPr>
                  <a:spLocks noChangeArrowheads="1"/>
                </p:cNvSpPr>
                <p:nvPr/>
              </p:nvSpPr>
              <p:spPr bwMode="auto">
                <a:xfrm>
                  <a:off x="5375" y="1933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/>
                    <a:t>3</a:t>
                  </a:r>
                  <a:endParaRPr lang="ru-RU" b="1"/>
                </a:p>
              </p:txBody>
            </p:sp>
            <p:sp>
              <p:nvSpPr>
                <p:cNvPr id="205838" name="Line 17"/>
                <p:cNvSpPr>
                  <a:spLocks noChangeShapeType="1"/>
                </p:cNvSpPr>
                <p:nvPr/>
              </p:nvSpPr>
              <p:spPr bwMode="auto">
                <a:xfrm>
                  <a:off x="3152" y="2296"/>
                  <a:ext cx="907" cy="3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839" name="Line 18"/>
                <p:cNvSpPr>
                  <a:spLocks noChangeShapeType="1"/>
                </p:cNvSpPr>
                <p:nvPr/>
              </p:nvSpPr>
              <p:spPr bwMode="auto">
                <a:xfrm>
                  <a:off x="3198" y="2750"/>
                  <a:ext cx="907" cy="31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840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4694" y="2069"/>
                  <a:ext cx="726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841" name="Line 20"/>
                <p:cNvSpPr>
                  <a:spLocks noChangeShapeType="1"/>
                </p:cNvSpPr>
                <p:nvPr/>
              </p:nvSpPr>
              <p:spPr bwMode="auto">
                <a:xfrm>
                  <a:off x="5420" y="2523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5842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4967" y="2432"/>
                  <a:ext cx="498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05831" name="Line 26"/>
            <p:cNvSpPr>
              <a:spLocks noChangeShapeType="1"/>
            </p:cNvSpPr>
            <p:nvPr/>
          </p:nvSpPr>
          <p:spPr bwMode="auto">
            <a:xfrm flipV="1">
              <a:off x="4422" y="3657"/>
              <a:ext cx="91" cy="0"/>
            </a:xfrm>
            <a:prstGeom prst="line">
              <a:avLst/>
            </a:prstGeom>
            <a:noFill/>
            <a:ln w="635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827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28625" y="285750"/>
            <a:ext cx="821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00FFCC"/>
                </a:solidFill>
                <a:effectDag name="">
                  <a:cont type="tree" name="">
                    <a:effect ref="fillLine"/>
                    <a:outerShdw dist="38100" dir="13500000" algn="br">
                      <a:srgbClr val="55FFDD"/>
                    </a:outerShdw>
                  </a:cont>
                  <a:cont type="tree" name="">
                    <a:effect ref="fillLine"/>
                    <a:outerShdw dist="38100" dir="2700000" algn="tl">
                      <a:srgbClr val="00997A"/>
                    </a:outerShdw>
                  </a:cont>
                  <a:effect ref="fillLine"/>
                </a:effectDag>
              </a:rPr>
              <a:t>PNEUFLOT cells HUMBOLDT WEDAG</a:t>
            </a:r>
            <a:endParaRPr lang="ru-RU" sz="3600" dirty="0">
              <a:solidFill>
                <a:srgbClr val="00FFCC"/>
              </a:solidFill>
              <a:effectDag name="">
                <a:cont type="tree" name="">
                  <a:effect ref="fillLine"/>
                  <a:outerShdw dist="38100" dir="13500000" algn="br">
                    <a:srgbClr val="55FFDD"/>
                  </a:outerShdw>
                </a:cont>
                <a:cont type="tree" name="">
                  <a:effect ref="fillLine"/>
                  <a:outerShdw dist="38100" dir="2700000" algn="tl">
                    <a:srgbClr val="00997A"/>
                  </a:outerShdw>
                </a:cont>
                <a:effect ref="fillLine"/>
              </a:effectDag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179512" y="1556792"/>
            <a:ext cx="568863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sz="3200" b="1" dirty="0" smtClean="0">
                <a:solidFill>
                  <a:srgbClr val="006600"/>
                </a:solidFill>
              </a:rPr>
              <a:t>1 – </a:t>
            </a:r>
            <a:r>
              <a:rPr lang="ru-RU" sz="3200" b="1" dirty="0" smtClean="0">
                <a:solidFill>
                  <a:srgbClr val="006600"/>
                </a:solidFill>
              </a:rPr>
              <a:t>аэратор;</a:t>
            </a:r>
          </a:p>
          <a:p>
            <a:pPr marL="342900" indent="-342900"/>
            <a:r>
              <a:rPr lang="ru-RU" sz="3200" b="1" dirty="0" smtClean="0">
                <a:solidFill>
                  <a:srgbClr val="006600"/>
                </a:solidFill>
              </a:rPr>
              <a:t>2 –  дистрибьютор (форсунки толщиной 25-100 мкм или</a:t>
            </a:r>
          </a:p>
          <a:p>
            <a:pPr marL="342900" indent="-342900"/>
            <a:r>
              <a:rPr lang="ru-RU" sz="3200" b="1" dirty="0" smtClean="0">
                <a:solidFill>
                  <a:srgbClr val="006600"/>
                </a:solidFill>
              </a:rPr>
              <a:t> перфорированная плата);</a:t>
            </a:r>
          </a:p>
          <a:p>
            <a:pPr marL="342900" indent="-342900"/>
            <a:r>
              <a:rPr lang="ru-RU" sz="3200" b="1" dirty="0" smtClean="0">
                <a:solidFill>
                  <a:srgbClr val="006600"/>
                </a:solidFill>
              </a:rPr>
              <a:t>3 –  пена;</a:t>
            </a:r>
          </a:p>
          <a:p>
            <a:pPr marL="342900" indent="-342900"/>
            <a:r>
              <a:rPr lang="ru-RU" sz="3200" b="1" dirty="0" smtClean="0">
                <a:solidFill>
                  <a:srgbClr val="006600"/>
                </a:solidFill>
              </a:rPr>
              <a:t>4 –  кольцеобразный желоб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4" descr="D:\документы\Лекционные курсы\Флотация\Презентации Флотационные методы обогащения\Презентации Флотация\Флотац методы рис\Машины\ппневмат маш механобр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-142875"/>
            <a:ext cx="4038600" cy="671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-142875" y="285750"/>
            <a:ext cx="5715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Аэролифтная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флотационная машина «</a:t>
            </a:r>
            <a:r>
              <a:rPr lang="ru-RU" sz="5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Механобр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276872"/>
            <a:ext cx="93583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1 – щелевые аэраторы; 2 – </a:t>
            </a:r>
            <a:r>
              <a:rPr lang="ru-RU" sz="3200" b="1" dirty="0" smtClean="0">
                <a:solidFill>
                  <a:srgbClr val="002060"/>
                </a:solidFill>
              </a:rPr>
              <a:t>ванна</a:t>
            </a:r>
            <a:r>
              <a:rPr lang="ru-RU" sz="3200" b="1" dirty="0" smtClean="0">
                <a:solidFill>
                  <a:srgbClr val="002060"/>
                </a:solidFill>
              </a:rPr>
              <a:t>; 3 – </a:t>
            </a:r>
            <a:r>
              <a:rPr lang="ru-RU" sz="3200" b="1" dirty="0" err="1" smtClean="0">
                <a:solidFill>
                  <a:srgbClr val="002060"/>
                </a:solidFill>
              </a:rPr>
              <a:t>аэролифтная</a:t>
            </a:r>
            <a:r>
              <a:rPr lang="ru-RU" sz="3200" b="1" dirty="0" smtClean="0">
                <a:solidFill>
                  <a:srgbClr val="002060"/>
                </a:solidFill>
              </a:rPr>
              <a:t> камера;  </a:t>
            </a:r>
            <a:r>
              <a:rPr lang="ru-RU" sz="3200" b="1" dirty="0" smtClean="0">
                <a:solidFill>
                  <a:srgbClr val="002060"/>
                </a:solidFill>
              </a:rPr>
              <a:t>4 – </a:t>
            </a:r>
            <a:r>
              <a:rPr lang="ru-RU" sz="3200" b="1" dirty="0" smtClean="0">
                <a:solidFill>
                  <a:srgbClr val="002060"/>
                </a:solidFill>
              </a:rPr>
              <a:t>накладные планки; 5 – трубка для подачи воздуха; 6 – </a:t>
            </a:r>
            <a:r>
              <a:rPr lang="ru-RU" sz="3200" b="1" dirty="0" smtClean="0">
                <a:solidFill>
                  <a:srgbClr val="002060"/>
                </a:solidFill>
              </a:rPr>
              <a:t>регулирующие вентили; 7 </a:t>
            </a:r>
            <a:r>
              <a:rPr lang="ru-RU" sz="3200" b="1" dirty="0" smtClean="0">
                <a:solidFill>
                  <a:srgbClr val="002060"/>
                </a:solidFill>
              </a:rPr>
              <a:t>– </a:t>
            </a:r>
            <a:r>
              <a:rPr lang="ru-RU" sz="3200" b="1" dirty="0" smtClean="0">
                <a:solidFill>
                  <a:srgbClr val="002060"/>
                </a:solidFill>
              </a:rPr>
              <a:t>трубопроводы; 8 </a:t>
            </a:r>
            <a:r>
              <a:rPr lang="ru-RU" sz="3200" b="1" dirty="0" smtClean="0">
                <a:solidFill>
                  <a:srgbClr val="002060"/>
                </a:solidFill>
              </a:rPr>
              <a:t>– </a:t>
            </a:r>
            <a:r>
              <a:rPr lang="ru-RU" sz="3200" b="1" dirty="0" smtClean="0">
                <a:solidFill>
                  <a:srgbClr val="002060"/>
                </a:solidFill>
              </a:rPr>
              <a:t>воздушный коллектор; </a:t>
            </a:r>
            <a:r>
              <a:rPr lang="ru-RU" sz="3200" b="1" dirty="0" smtClean="0">
                <a:solidFill>
                  <a:srgbClr val="002060"/>
                </a:solidFill>
              </a:rPr>
              <a:t>9 </a:t>
            </a:r>
            <a:r>
              <a:rPr lang="ru-RU" sz="3200" b="1" dirty="0" smtClean="0">
                <a:solidFill>
                  <a:srgbClr val="002060"/>
                </a:solidFill>
              </a:rPr>
              <a:t>– </a:t>
            </a:r>
            <a:r>
              <a:rPr lang="ru-RU" sz="3200" b="1" dirty="0" smtClean="0">
                <a:solidFill>
                  <a:srgbClr val="002060"/>
                </a:solidFill>
              </a:rPr>
              <a:t>отражатель пены.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714625" y="0"/>
            <a:ext cx="664368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1 – щелевые аэраторы; 2 – </a:t>
            </a:r>
            <a:r>
              <a:rPr lang="ru-RU" sz="3200" b="1" dirty="0" err="1" smtClean="0">
                <a:solidFill>
                  <a:srgbClr val="002060"/>
                </a:solidFill>
              </a:rPr>
              <a:t>ван-на</a:t>
            </a:r>
            <a:r>
              <a:rPr lang="ru-RU" sz="3200" b="1" dirty="0" smtClean="0">
                <a:solidFill>
                  <a:srgbClr val="002060"/>
                </a:solidFill>
              </a:rPr>
              <a:t>; 3 – </a:t>
            </a:r>
            <a:r>
              <a:rPr lang="ru-RU" sz="3200" b="1" dirty="0" err="1" smtClean="0">
                <a:solidFill>
                  <a:srgbClr val="002060"/>
                </a:solidFill>
              </a:rPr>
              <a:t>аэролифтная</a:t>
            </a:r>
            <a:r>
              <a:rPr lang="ru-RU" sz="3200" b="1" dirty="0" smtClean="0">
                <a:solidFill>
                  <a:srgbClr val="002060"/>
                </a:solidFill>
              </a:rPr>
              <a:t> камера;  4– накладные планки; 5 – трубка для подачи воздуха; 6 – </a:t>
            </a:r>
            <a:r>
              <a:rPr lang="ru-RU" sz="3200" b="1" dirty="0" err="1" smtClean="0">
                <a:solidFill>
                  <a:srgbClr val="002060"/>
                </a:solidFill>
              </a:rPr>
              <a:t>при-емный</a:t>
            </a:r>
            <a:r>
              <a:rPr lang="ru-RU" sz="3200" b="1" dirty="0" smtClean="0">
                <a:solidFill>
                  <a:srgbClr val="002060"/>
                </a:solidFill>
              </a:rPr>
              <a:t> карман; 7 – воздушный коллектор; 8 – шибер; 9 – </a:t>
            </a:r>
            <a:r>
              <a:rPr lang="ru-RU" sz="3200" b="1" dirty="0" err="1" smtClean="0">
                <a:solidFill>
                  <a:srgbClr val="002060"/>
                </a:solidFill>
              </a:rPr>
              <a:t>раз-грузочный</a:t>
            </a:r>
            <a:r>
              <a:rPr lang="ru-RU" sz="3200" b="1" dirty="0" smtClean="0">
                <a:solidFill>
                  <a:srgbClr val="002060"/>
                </a:solidFill>
              </a:rPr>
              <a:t> карман; 10 – </a:t>
            </a:r>
            <a:r>
              <a:rPr lang="ru-RU" sz="3200" b="1" dirty="0" err="1" smtClean="0">
                <a:solidFill>
                  <a:srgbClr val="002060"/>
                </a:solidFill>
              </a:rPr>
              <a:t>направ-ляющие</a:t>
            </a:r>
            <a:r>
              <a:rPr lang="ru-RU" sz="3200" b="1" dirty="0" smtClean="0">
                <a:solidFill>
                  <a:srgbClr val="002060"/>
                </a:solidFill>
              </a:rPr>
              <a:t> щиты для воздуха; 11– отбойник; 12 – вертикальные перегородки</a:t>
            </a:r>
            <a:endParaRPr lang="fr-FR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7875" name="Picture 3" descr="D:\документы\Лекционные курсы\Флотация\Презентации Флотационные методы обогащения\Презентации Флотация\Флотац методы рис\Машины\пневматические\АФМ12,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8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500688" y="5143500"/>
            <a:ext cx="3346450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b="1" dirty="0">
                <a:solidFill>
                  <a:srgbClr val="0000CC"/>
                </a:solidFill>
              </a:rPr>
              <a:t>А</a:t>
            </a:r>
            <a:r>
              <a:rPr lang="ru-RU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ФМ-2,5</a:t>
            </a:r>
            <a:endParaRPr lang="ru-RU" sz="60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79512" y="3356992"/>
            <a:ext cx="46434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ФПС-16; </a:t>
            </a:r>
          </a:p>
          <a:p>
            <a:pPr algn="ctr">
              <a:defRPr/>
            </a:pPr>
            <a:r>
              <a:rPr lang="ru-RU" sz="54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ФП-16. 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0"/>
            <a:ext cx="5715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Пенная сепарация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8900" name="Picture 3" descr="D:\документы\Лекционные курсы\Флотация\Презентации Флотационные методы обогащения\Презентации Флотация\Флотац методы рис\Машины\пневматические\пенная сепарац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3788" y="0"/>
            <a:ext cx="4240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вентиляционный колпак; 2 – загрузочное устройство с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на-клонными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полками; 3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струйча-тый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делитель; 4 – питающие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же-лоба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5 – форсунки, для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предвари-тельной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аэрации пульпы; 6 – аэраторы; 7 – сливной порог; 8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пеногоны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9 – корпус; 10 –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шлан-говый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пережимной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затвор</a:t>
            </a:r>
            <a:endParaRPr lang="fr-FR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 пневматических флотационных </a:t>
            </a:r>
          </a:p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214438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357438"/>
            <a:ext cx="92868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1. Простота конструкции; низкая стоимость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ремонта.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2. Высокая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производительность.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3. Низкий расход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электроэнергии.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-142875" y="285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Недостатки</a:t>
            </a:r>
            <a:endParaRPr lang="fr-FR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1214438"/>
            <a:ext cx="92868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b="1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1.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Ненадежность аэраторов (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зашламовка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воздухподающих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трубок);</a:t>
            </a:r>
          </a:p>
          <a:p>
            <a:pPr>
              <a:defRPr/>
            </a:pP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2.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Чувствительность к изменению плотности пульпы и крупности измельченной руды;</a:t>
            </a:r>
          </a:p>
          <a:p>
            <a:pPr>
              <a:defRPr/>
            </a:pP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3.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Трудности при флотации крупного и тяжелого материала из-за недостаточного перемешивания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2132856"/>
            <a:ext cx="79928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Режимы флотации</a:t>
            </a:r>
            <a:endParaRPr lang="ru-RU" sz="7200" b="1" i="1" cap="none" spc="0" dirty="0">
              <a:ln w="38100" cmpd="sng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"/>
          <p:cNvSpPr/>
          <p:nvPr/>
        </p:nvSpPr>
        <p:spPr bwMode="auto">
          <a:xfrm>
            <a:off x="0" y="0"/>
            <a:ext cx="914400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Угол </a:t>
            </a:r>
            <a:r>
              <a:rPr lang="ru-RU" sz="4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флотации. </a:t>
            </a:r>
            <a: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Угол </a:t>
            </a:r>
            <a:r>
              <a:rPr lang="ru-RU" sz="4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формы.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Флотационная сила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Дуга 2"/>
          <p:cNvSpPr/>
          <p:nvPr/>
        </p:nvSpPr>
        <p:spPr bwMode="auto">
          <a:xfrm>
            <a:off x="0" y="2857500"/>
            <a:ext cx="2571750" cy="2428875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Дуга 4"/>
          <p:cNvSpPr/>
          <p:nvPr/>
        </p:nvSpPr>
        <p:spPr bwMode="auto">
          <a:xfrm rot="5119668">
            <a:off x="71438" y="2881312"/>
            <a:ext cx="2571750" cy="2428875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1285875" y="3429000"/>
            <a:ext cx="3571875" cy="158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16200000" flipH="1">
            <a:off x="1071563" y="2786063"/>
            <a:ext cx="3071812" cy="192881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Дуга 13"/>
          <p:cNvSpPr/>
          <p:nvPr/>
        </p:nvSpPr>
        <p:spPr bwMode="auto">
          <a:xfrm rot="16660487">
            <a:off x="2414588" y="3057525"/>
            <a:ext cx="914400" cy="914400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>
            <a:off x="2928938" y="3060700"/>
            <a:ext cx="4357687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 bwMode="auto">
          <a:xfrm rot="5400000" flipH="1" flipV="1">
            <a:off x="1087437" y="2622551"/>
            <a:ext cx="2678113" cy="143351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18"/>
          <p:cNvSpPr>
            <a:spLocks/>
          </p:cNvSpPr>
          <p:nvPr/>
        </p:nvSpPr>
        <p:spPr bwMode="auto">
          <a:xfrm rot="5156080">
            <a:off x="2570162" y="3028951"/>
            <a:ext cx="519113" cy="195262"/>
          </a:xfrm>
          <a:custGeom>
            <a:avLst/>
            <a:gdLst>
              <a:gd name="T0" fmla="*/ 2147483647 w 257"/>
              <a:gd name="T1" fmla="*/ 2147483647 h 140"/>
              <a:gd name="T2" fmla="*/ 2147483647 w 257"/>
              <a:gd name="T3" fmla="*/ 2147483647 h 140"/>
              <a:gd name="T4" fmla="*/ 2147483647 w 257"/>
              <a:gd name="T5" fmla="*/ 2147483647 h 140"/>
              <a:gd name="T6" fmla="*/ 2147483647 w 257"/>
              <a:gd name="T7" fmla="*/ 2147483647 h 140"/>
              <a:gd name="T8" fmla="*/ 2147483647 w 257"/>
              <a:gd name="T9" fmla="*/ 2147483647 h 140"/>
              <a:gd name="T10" fmla="*/ 2147483647 w 257"/>
              <a:gd name="T11" fmla="*/ 2147483647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140"/>
              <a:gd name="T20" fmla="*/ 257 w 257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140">
                <a:moveTo>
                  <a:pt x="8" y="140"/>
                </a:moveTo>
                <a:cubicBezTo>
                  <a:pt x="4" y="127"/>
                  <a:pt x="0" y="114"/>
                  <a:pt x="8" y="95"/>
                </a:cubicBezTo>
                <a:cubicBezTo>
                  <a:pt x="16" y="76"/>
                  <a:pt x="34" y="42"/>
                  <a:pt x="53" y="27"/>
                </a:cubicBezTo>
                <a:cubicBezTo>
                  <a:pt x="72" y="12"/>
                  <a:pt x="98" y="8"/>
                  <a:pt x="121" y="4"/>
                </a:cubicBezTo>
                <a:cubicBezTo>
                  <a:pt x="144" y="0"/>
                  <a:pt x="166" y="0"/>
                  <a:pt x="189" y="4"/>
                </a:cubicBezTo>
                <a:cubicBezTo>
                  <a:pt x="212" y="8"/>
                  <a:pt x="234" y="17"/>
                  <a:pt x="257" y="27"/>
                </a:cubicBezTo>
              </a:path>
            </a:pathLst>
          </a:custGeom>
          <a:noFill/>
          <a:ln w="15875">
            <a:solidFill>
              <a:srgbClr val="C00000"/>
            </a:solidFill>
            <a:round/>
            <a:headEnd type="stealth" w="med" len="med"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 rot="7180167">
            <a:off x="2636838" y="3641725"/>
            <a:ext cx="671512" cy="280988"/>
          </a:xfrm>
          <a:custGeom>
            <a:avLst/>
            <a:gdLst>
              <a:gd name="T0" fmla="*/ 2147483647 w 257"/>
              <a:gd name="T1" fmla="*/ 2147483647 h 140"/>
              <a:gd name="T2" fmla="*/ 2147483647 w 257"/>
              <a:gd name="T3" fmla="*/ 2147483647 h 140"/>
              <a:gd name="T4" fmla="*/ 2147483647 w 257"/>
              <a:gd name="T5" fmla="*/ 2147483647 h 140"/>
              <a:gd name="T6" fmla="*/ 2147483647 w 257"/>
              <a:gd name="T7" fmla="*/ 2147483647 h 140"/>
              <a:gd name="T8" fmla="*/ 2147483647 w 257"/>
              <a:gd name="T9" fmla="*/ 2147483647 h 140"/>
              <a:gd name="T10" fmla="*/ 2147483647 w 257"/>
              <a:gd name="T11" fmla="*/ 2147483647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140"/>
              <a:gd name="T20" fmla="*/ 257 w 257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140">
                <a:moveTo>
                  <a:pt x="8" y="140"/>
                </a:moveTo>
                <a:cubicBezTo>
                  <a:pt x="4" y="127"/>
                  <a:pt x="0" y="114"/>
                  <a:pt x="8" y="95"/>
                </a:cubicBezTo>
                <a:cubicBezTo>
                  <a:pt x="16" y="76"/>
                  <a:pt x="34" y="42"/>
                  <a:pt x="53" y="27"/>
                </a:cubicBezTo>
                <a:cubicBezTo>
                  <a:pt x="72" y="12"/>
                  <a:pt x="98" y="8"/>
                  <a:pt x="121" y="4"/>
                </a:cubicBezTo>
                <a:cubicBezTo>
                  <a:pt x="144" y="0"/>
                  <a:pt x="166" y="0"/>
                  <a:pt x="189" y="4"/>
                </a:cubicBezTo>
                <a:cubicBezTo>
                  <a:pt x="212" y="8"/>
                  <a:pt x="234" y="17"/>
                  <a:pt x="257" y="27"/>
                </a:cubicBezTo>
              </a:path>
            </a:pathLst>
          </a:custGeom>
          <a:noFill/>
          <a:ln w="15875">
            <a:solidFill>
              <a:srgbClr val="C00000"/>
            </a:solidFill>
            <a:round/>
            <a:headEnd type="stealth" w="med" len="med"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214938" y="3643313"/>
            <a:ext cx="571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ж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143500" y="2071688"/>
            <a:ext cx="571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714375" y="3929063"/>
            <a:ext cx="571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т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1986" name="Object 8"/>
          <p:cNvGraphicFramePr>
            <a:graphicFrameLocks noChangeAspect="1"/>
          </p:cNvGraphicFramePr>
          <p:nvPr/>
        </p:nvGraphicFramePr>
        <p:xfrm>
          <a:off x="3357563" y="2500313"/>
          <a:ext cx="511175" cy="501650"/>
        </p:xfrm>
        <a:graphic>
          <a:graphicData uri="http://schemas.openxmlformats.org/presentationml/2006/ole">
            <p:oleObj spid="_x0000_s10242" name="Формула" r:id="rId3" imgW="177480" imgH="164880" progId="Equation.3">
              <p:embed/>
            </p:oleObj>
          </a:graphicData>
        </a:graphic>
      </p:graphicFrame>
      <p:cxnSp>
        <p:nvCxnSpPr>
          <p:cNvPr id="30" name="Прямая соединительная линия 29"/>
          <p:cNvCxnSpPr/>
          <p:nvPr/>
        </p:nvCxnSpPr>
        <p:spPr bwMode="auto">
          <a:xfrm flipV="1">
            <a:off x="2928938" y="2857500"/>
            <a:ext cx="504825" cy="285750"/>
          </a:xfrm>
          <a:prstGeom prst="line">
            <a:avLst/>
          </a:prstGeom>
          <a:ln w="15875">
            <a:solidFill>
              <a:srgbClr val="FF0000"/>
            </a:solidFill>
            <a:headEnd type="stealth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3482975" y="3813175"/>
          <a:ext cx="401638" cy="733425"/>
        </p:xfrm>
        <a:graphic>
          <a:graphicData uri="http://schemas.openxmlformats.org/presentationml/2006/ole">
            <p:oleObj spid="_x0000_s10243" name="Формула" r:id="rId4" imgW="139680" imgH="241200" progId="Equation.3">
              <p:embed/>
            </p:oleObj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 bwMode="auto">
          <a:xfrm>
            <a:off x="2928938" y="3786188"/>
            <a:ext cx="504825" cy="214312"/>
          </a:xfrm>
          <a:prstGeom prst="line">
            <a:avLst/>
          </a:prstGeom>
          <a:ln w="15875">
            <a:solidFill>
              <a:srgbClr val="FF0000"/>
            </a:solidFill>
            <a:headEnd type="stealth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18"/>
          <p:cNvSpPr>
            <a:spLocks/>
          </p:cNvSpPr>
          <p:nvPr/>
        </p:nvSpPr>
        <p:spPr bwMode="auto">
          <a:xfrm rot="7180167">
            <a:off x="2305050" y="3224213"/>
            <a:ext cx="671513" cy="268287"/>
          </a:xfrm>
          <a:custGeom>
            <a:avLst/>
            <a:gdLst>
              <a:gd name="T0" fmla="*/ 2147483647 w 257"/>
              <a:gd name="T1" fmla="*/ 2147483647 h 140"/>
              <a:gd name="T2" fmla="*/ 2147483647 w 257"/>
              <a:gd name="T3" fmla="*/ 2147483647 h 140"/>
              <a:gd name="T4" fmla="*/ 2147483647 w 257"/>
              <a:gd name="T5" fmla="*/ 2147483647 h 140"/>
              <a:gd name="T6" fmla="*/ 2147483647 w 257"/>
              <a:gd name="T7" fmla="*/ 2147483647 h 140"/>
              <a:gd name="T8" fmla="*/ 2147483647 w 257"/>
              <a:gd name="T9" fmla="*/ 2147483647 h 140"/>
              <a:gd name="T10" fmla="*/ 2147483647 w 257"/>
              <a:gd name="T11" fmla="*/ 2147483647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140"/>
              <a:gd name="T20" fmla="*/ 257 w 257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140">
                <a:moveTo>
                  <a:pt x="8" y="140"/>
                </a:moveTo>
                <a:cubicBezTo>
                  <a:pt x="4" y="127"/>
                  <a:pt x="0" y="114"/>
                  <a:pt x="8" y="95"/>
                </a:cubicBezTo>
                <a:cubicBezTo>
                  <a:pt x="16" y="76"/>
                  <a:pt x="34" y="42"/>
                  <a:pt x="53" y="27"/>
                </a:cubicBezTo>
                <a:cubicBezTo>
                  <a:pt x="72" y="12"/>
                  <a:pt x="98" y="8"/>
                  <a:pt x="121" y="4"/>
                </a:cubicBezTo>
                <a:cubicBezTo>
                  <a:pt x="144" y="0"/>
                  <a:pt x="166" y="0"/>
                  <a:pt x="189" y="4"/>
                </a:cubicBezTo>
                <a:cubicBezTo>
                  <a:pt x="212" y="8"/>
                  <a:pt x="234" y="17"/>
                  <a:pt x="257" y="27"/>
                </a:cubicBezTo>
              </a:path>
            </a:pathLst>
          </a:custGeom>
          <a:noFill/>
          <a:ln w="15875">
            <a:solidFill>
              <a:srgbClr val="0000FF"/>
            </a:solidFill>
            <a:round/>
            <a:headEnd type="stealth" w="med" len="med"/>
            <a:tailEnd type="stealth" w="med" len="lg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1988" name="Object 10"/>
          <p:cNvGraphicFramePr>
            <a:graphicFrameLocks noChangeAspect="1"/>
          </p:cNvGraphicFramePr>
          <p:nvPr/>
        </p:nvGraphicFramePr>
        <p:xfrm>
          <a:off x="2566988" y="4929188"/>
          <a:ext cx="361950" cy="558800"/>
        </p:xfrm>
        <a:graphic>
          <a:graphicData uri="http://schemas.openxmlformats.org/presentationml/2006/ole">
            <p:oleObj spid="_x0000_s10244" name="Формула" r:id="rId5" imgW="139680" imgH="203040" progId="Equation.3">
              <p:embed/>
            </p:oleObj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 bwMode="auto">
          <a:xfrm rot="16200000" flipH="1">
            <a:off x="1966913" y="4105275"/>
            <a:ext cx="1428750" cy="76200"/>
          </a:xfrm>
          <a:prstGeom prst="line">
            <a:avLst/>
          </a:prstGeom>
          <a:ln w="15875">
            <a:solidFill>
              <a:srgbClr val="0000FF"/>
            </a:solidFill>
            <a:headEnd type="stealth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2501106" y="2785269"/>
            <a:ext cx="1285875" cy="158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6" name="Text Box 16"/>
          <p:cNvSpPr txBox="1">
            <a:spLocks noChangeArrowheads="1"/>
          </p:cNvSpPr>
          <p:nvPr/>
        </p:nvSpPr>
        <p:spPr bwMode="auto">
          <a:xfrm>
            <a:off x="4643438" y="3429000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8000"/>
                </a:solidFill>
              </a:rPr>
              <a:t>1</a:t>
            </a:r>
            <a:endParaRPr lang="fr-FR" sz="3600" b="1">
              <a:solidFill>
                <a:srgbClr val="008000"/>
              </a:solidFill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3571875" y="4714875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8000"/>
                </a:solidFill>
              </a:rPr>
              <a:t>2</a:t>
            </a:r>
            <a:endParaRPr lang="fr-FR" sz="3600" b="1">
              <a:solidFill>
                <a:srgbClr val="008000"/>
              </a:solidFill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3214688" y="1714500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8000"/>
                </a:solidFill>
              </a:rPr>
              <a:t>3</a:t>
            </a:r>
            <a:endParaRPr lang="fr-FR" sz="3600" b="1">
              <a:solidFill>
                <a:srgbClr val="008000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 bwMode="auto">
          <a:xfrm rot="5400000">
            <a:off x="1712913" y="2714625"/>
            <a:ext cx="1430338" cy="1587"/>
          </a:xfrm>
          <a:prstGeom prst="line">
            <a:avLst/>
          </a:prstGeom>
          <a:ln w="50800" cmpd="sng">
            <a:solidFill>
              <a:srgbClr val="006600"/>
            </a:solidFill>
            <a:prstDash val="solid"/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5"/>
          <p:cNvGraphicFramePr>
            <a:graphicFrameLocks noChangeAspect="1"/>
          </p:cNvGraphicFramePr>
          <p:nvPr/>
        </p:nvGraphicFramePr>
        <p:xfrm>
          <a:off x="1747838" y="1503363"/>
          <a:ext cx="730250" cy="925512"/>
        </p:xfrm>
        <a:graphic>
          <a:graphicData uri="http://schemas.openxmlformats.org/presentationml/2006/ole">
            <p:oleObj spid="_x0000_s10245" name="Формула" r:id="rId6" imgW="253800" imgH="304560" progId="Equation.3">
              <p:embed/>
            </p:oleObj>
          </a:graphicData>
        </a:graphic>
      </p:graphicFrame>
      <p:cxnSp>
        <p:nvCxnSpPr>
          <p:cNvPr id="47" name="Прямая соединительная линия 46"/>
          <p:cNvCxnSpPr/>
          <p:nvPr/>
        </p:nvCxnSpPr>
        <p:spPr bwMode="auto">
          <a:xfrm rot="5400000">
            <a:off x="2071688" y="2357437"/>
            <a:ext cx="1428750" cy="714375"/>
          </a:xfrm>
          <a:prstGeom prst="line">
            <a:avLst/>
          </a:prstGeom>
          <a:ln w="50800" cmpd="sng">
            <a:solidFill>
              <a:srgbClr val="006600"/>
            </a:solidFill>
            <a:prstDash val="solid"/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6"/>
          <p:cNvGraphicFramePr>
            <a:graphicFrameLocks noChangeAspect="1"/>
          </p:cNvGraphicFramePr>
          <p:nvPr/>
        </p:nvGraphicFramePr>
        <p:xfrm>
          <a:off x="2490788" y="1343025"/>
          <a:ext cx="977900" cy="657225"/>
        </p:xfrm>
        <a:graphic>
          <a:graphicData uri="http://schemas.openxmlformats.org/presentationml/2006/ole">
            <p:oleObj spid="_x0000_s10246" name="Формула" r:id="rId7" imgW="419040" imgH="266400" progId="Equation.3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2927350" y="5429250"/>
          <a:ext cx="5527675" cy="1177925"/>
        </p:xfrm>
        <a:graphic>
          <a:graphicData uri="http://schemas.openxmlformats.org/presentationml/2006/ole">
            <p:oleObj spid="_x0000_s10247" name="Формула" r:id="rId8" imgW="151128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5" grpId="0" animBg="1"/>
      <p:bldP spid="42" grpId="0"/>
      <p:bldP spid="43" grpId="0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628800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минералов по </a:t>
            </a:r>
            <a:r>
              <a:rPr lang="ru-RU" sz="6000" b="1" i="1" dirty="0" err="1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флотируемости</a:t>
            </a:r>
            <a:endParaRPr lang="ru-RU" sz="6000" b="1" i="1" dirty="0" smtClean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4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 </a:t>
            </a:r>
            <a:r>
              <a:rPr lang="ru-RU" sz="4400" b="1" i="1" dirty="0" err="1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Эйгелесу</a:t>
            </a:r>
            <a:r>
              <a:rPr lang="ru-RU" sz="44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fr-FR" sz="44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785813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Неполярные минералы (обладающие естественной гидрофобностью)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200025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углеводородными жидкостями: керосином,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газойлем. . . 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-214313" y="1285875"/>
            <a:ext cx="9144001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самородная сера;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графит;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каменный уголь;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молибденит;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тальк;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озокерит.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1"/>
    </p:bld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35718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Самородные металлы (золото, серебро, платина, медь);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Сульфиды цветных, черных и редких металлов;</a:t>
            </a:r>
          </a:p>
          <a:p>
            <a:pPr algn="ctr">
              <a:defRPr/>
            </a:pP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Теллуриды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селениды металлов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сульфгидрильными собирателями: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ксантогенатами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аэрофлотами…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Окисленные минералы цветных металлов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85750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свинца, цинка, меди;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сульфат свинца;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окислы меди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сульфгидрильными собирателями: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ксантогенатами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аэрофлотами… после </a:t>
            </a:r>
            <a:r>
              <a:rPr lang="ru-RU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сульфидизации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785813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Соли щелочноземельных металлов, не содержащие кремнекислоты и карбонаты черных металлов: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апатиты;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фосфориты;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кальцит;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шеелит;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флюорит;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барит;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сидерит;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родохрозит.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оксигидрильными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собирателями: жирными кислотами и их мылами… 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активации.</a:t>
            </a:r>
            <a:endParaRPr lang="fr-F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</p:bld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785813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Окислы железа, марганца, олова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3357563"/>
            <a:ext cx="9144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магнетит;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гематит;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пиролюзит;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касситерит.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 bwMode="auto">
          <a:xfrm>
            <a:off x="0" y="2286000"/>
            <a:ext cx="9144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6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«Сухая» и «мокрая» флотации </a:t>
            </a:r>
            <a:endParaRPr lang="ru-RU" sz="60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857250"/>
            <a:ext cx="9144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оксигидрильными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собирателями: жирными кислотами и их мылами… 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активации, но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значительно 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хуже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чем минералы 4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группы.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2564904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Флотируются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оксигидрильными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собирателями: жирными кислотами и их мылами…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активацией.</a:t>
            </a:r>
            <a:endParaRPr lang="fr-F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928688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Силикаты и кварц (основная часть пустой породы)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Кроме минералов, содержащих в достаточном количестве примеси в виде катионов тяжелых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металлов.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928688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Растворимые в воде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минералы: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57175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галит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NaCl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сильвин (</a:t>
            </a:r>
            <a:r>
              <a:rPr lang="en-US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KCl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карналлит (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KCl</a:t>
            </a:r>
            <a:r>
              <a:rPr lang="en-US" sz="48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MgCl</a:t>
            </a:r>
            <a:r>
              <a:rPr lang="en-US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6H</a:t>
            </a:r>
            <a:r>
              <a:rPr lang="en-US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бишофит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MgCl</a:t>
            </a:r>
            <a:r>
              <a:rPr lang="en-US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6H</a:t>
            </a:r>
            <a:r>
              <a:rPr lang="en-US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Флотируются из насыщенного раствора (маточника) катионными, реже анионными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коллекторами.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404664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i="1" dirty="0">
              <a:ln>
                <a:solidFill>
                  <a:srgbClr val="4C3A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9888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неполярных минералов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полезные минералы: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000250"/>
            <a:ext cx="8072438" cy="4143375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молибденит (</a:t>
            </a:r>
            <a:r>
              <a:rPr lang="en-US" sz="4800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MoS</a:t>
            </a: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);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уголь;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сера;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графит;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тальк (</a:t>
            </a:r>
            <a:r>
              <a:rPr 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Mg</a:t>
            </a:r>
            <a:r>
              <a:rPr lang="en-US" sz="4800" b="1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3</a:t>
            </a:r>
            <a:r>
              <a:rPr 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(OH</a:t>
            </a: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)</a:t>
            </a:r>
            <a:r>
              <a:rPr lang="en-US" sz="4800" b="1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2</a:t>
            </a:r>
            <a:r>
              <a:rPr 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[SiO</a:t>
            </a:r>
            <a:r>
              <a:rPr lang="en-US" sz="4800" b="1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10</a:t>
            </a:r>
            <a:r>
              <a:rPr 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]</a:t>
            </a:r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).</a:t>
            </a:r>
            <a:endParaRPr lang="ru-RU" sz="48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</a:p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каменного угля</a:t>
            </a:r>
            <a:endParaRPr lang="fr-FR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0"/>
          <p:cNvSpPr txBox="1">
            <a:spLocks noChangeArrowheads="1"/>
          </p:cNvSpPr>
          <p:nvPr/>
        </p:nvSpPr>
        <p:spPr bwMode="auto">
          <a:xfrm>
            <a:off x="0" y="214313"/>
            <a:ext cx="9144000" cy="618648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Реагенты, используемые при флотации угля:</a:t>
            </a:r>
          </a:p>
          <a:p>
            <a:pPr marL="342900" indent="-342900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      </a:t>
            </a:r>
            <a:r>
              <a:rPr lang="ru-RU" sz="3600" b="1" dirty="0" smtClean="0">
                <a:solidFill>
                  <a:srgbClr val="663300"/>
                </a:solidFill>
              </a:rPr>
              <a:t>Собиратели: </a:t>
            </a:r>
            <a:endParaRPr lang="ru-RU" sz="36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- керосин (осветительный, </a:t>
            </a:r>
            <a:r>
              <a:rPr lang="ru-RU" sz="3600" b="1" dirty="0" err="1">
                <a:solidFill>
                  <a:srgbClr val="663300"/>
                </a:solidFill>
              </a:rPr>
              <a:t>трактор-ный</a:t>
            </a:r>
            <a:r>
              <a:rPr lang="ru-RU" sz="3600" b="1" dirty="0">
                <a:solidFill>
                  <a:srgbClr val="663300"/>
                </a:solidFill>
              </a:rPr>
              <a:t>, </a:t>
            </a:r>
            <a:r>
              <a:rPr lang="ru-RU" sz="3600" b="1" dirty="0" err="1">
                <a:solidFill>
                  <a:srgbClr val="663300"/>
                </a:solidFill>
              </a:rPr>
              <a:t>отсульфированный</a:t>
            </a:r>
            <a:r>
              <a:rPr lang="ru-RU" sz="3600" b="1" dirty="0">
                <a:solidFill>
                  <a:srgbClr val="663300"/>
                </a:solidFill>
              </a:rPr>
              <a:t>); расход 0,7-1,0 </a:t>
            </a:r>
            <a:r>
              <a:rPr lang="ru-RU" sz="3600" b="1" dirty="0" smtClean="0">
                <a:solidFill>
                  <a:srgbClr val="663300"/>
                </a:solidFill>
              </a:rPr>
              <a:t>кг/т;</a:t>
            </a:r>
            <a:endParaRPr lang="ru-RU" sz="36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3600" b="1" dirty="0">
                <a:solidFill>
                  <a:srgbClr val="663300"/>
                </a:solidFill>
              </a:rPr>
              <a:t>газойль легкий каталитического </a:t>
            </a:r>
            <a:r>
              <a:rPr lang="ru-RU" sz="3600" b="1" dirty="0" err="1">
                <a:solidFill>
                  <a:srgbClr val="663300"/>
                </a:solidFill>
              </a:rPr>
              <a:t>кре-кинга</a:t>
            </a:r>
            <a:r>
              <a:rPr lang="ru-RU" sz="3600" b="1" dirty="0">
                <a:solidFill>
                  <a:srgbClr val="663300"/>
                </a:solidFill>
              </a:rPr>
              <a:t> и коксования; расход 1,3-7 </a:t>
            </a:r>
            <a:r>
              <a:rPr lang="ru-RU" sz="3600" b="1" dirty="0" smtClean="0">
                <a:solidFill>
                  <a:srgbClr val="663300"/>
                </a:solidFill>
              </a:rPr>
              <a:t>кг/т;</a:t>
            </a:r>
            <a:endParaRPr lang="ru-RU" sz="36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3600" b="1" dirty="0">
                <a:solidFill>
                  <a:srgbClr val="663300"/>
                </a:solidFill>
              </a:rPr>
              <a:t>АФ-2 и </a:t>
            </a:r>
            <a:r>
              <a:rPr lang="ru-RU" sz="3600" b="1" dirty="0" smtClean="0">
                <a:solidFill>
                  <a:srgbClr val="663300"/>
                </a:solidFill>
              </a:rPr>
              <a:t>др. 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227331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" name="Text Box 50"/>
          <p:cNvSpPr txBox="1">
            <a:spLocks noChangeArrowheads="1"/>
          </p:cNvSpPr>
          <p:nvPr/>
        </p:nvSpPr>
        <p:spPr bwMode="auto">
          <a:xfrm>
            <a:off x="0" y="1214438"/>
            <a:ext cx="9144000" cy="397033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           </a:t>
            </a:r>
            <a:r>
              <a:rPr lang="ru-RU" sz="3600" b="1" dirty="0" err="1">
                <a:solidFill>
                  <a:srgbClr val="663300"/>
                </a:solidFill>
              </a:rPr>
              <a:t>Вспениватели</a:t>
            </a:r>
            <a:endParaRPr lang="ru-RU" sz="36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-  КОБС;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3600" b="1" dirty="0">
                <a:solidFill>
                  <a:srgbClr val="663300"/>
                </a:solidFill>
              </a:rPr>
              <a:t>масло Х;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3600" b="1" dirty="0" err="1">
                <a:solidFill>
                  <a:srgbClr val="663300"/>
                </a:solidFill>
              </a:rPr>
              <a:t>пенореагент</a:t>
            </a:r>
            <a:r>
              <a:rPr lang="ru-RU" sz="3600" b="1" dirty="0">
                <a:solidFill>
                  <a:srgbClr val="663300"/>
                </a:solidFill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</a:rPr>
              <a:t>др. </a:t>
            </a:r>
            <a:endParaRPr lang="ru-RU" sz="36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3600" b="1" dirty="0">
                <a:solidFill>
                  <a:srgbClr val="663300"/>
                </a:solidFill>
              </a:rPr>
              <a:t>           Расход 40-250 </a:t>
            </a:r>
            <a:r>
              <a:rPr lang="ru-RU" sz="3600" b="1" dirty="0" smtClean="0">
                <a:solidFill>
                  <a:srgbClr val="663300"/>
                </a:solidFill>
              </a:rPr>
              <a:t>г/т.</a:t>
            </a:r>
            <a:endParaRPr lang="ru-RU" sz="36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 animBg="1"/>
    </p:bld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09550" y="2428875"/>
            <a:ext cx="8934450" cy="280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эмульгирование улучшает показатели и на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20-30% понижает расход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реагентов.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09550" y="928688"/>
            <a:ext cx="89344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Порционная загрузка реагентов 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2786063" y="1714500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Дуга 2"/>
          <p:cNvSpPr/>
          <p:nvPr/>
        </p:nvSpPr>
        <p:spPr>
          <a:xfrm rot="11185998">
            <a:off x="4721225" y="3176588"/>
            <a:ext cx="914400" cy="960437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Дуга 4"/>
          <p:cNvSpPr/>
          <p:nvPr/>
        </p:nvSpPr>
        <p:spPr>
          <a:xfrm rot="5400000">
            <a:off x="2857500" y="3143251"/>
            <a:ext cx="962025" cy="914400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0" name="Прямоугольник 5"/>
          <p:cNvSpPr>
            <a:spLocks noChangeArrowheads="1"/>
          </p:cNvSpPr>
          <p:nvPr/>
        </p:nvSpPr>
        <p:spPr bwMode="auto">
          <a:xfrm>
            <a:off x="3786188" y="2714625"/>
            <a:ext cx="974725" cy="85725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tx1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28938" y="4071938"/>
            <a:ext cx="428625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3500" y="4143375"/>
            <a:ext cx="43338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000625" y="3429000"/>
            <a:ext cx="600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ж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274" name="Line 11"/>
          <p:cNvSpPr>
            <a:spLocks noChangeShapeType="1"/>
          </p:cNvSpPr>
          <p:nvPr/>
        </p:nvSpPr>
        <p:spPr bwMode="auto">
          <a:xfrm rot="300000">
            <a:off x="4210050" y="3217863"/>
            <a:ext cx="131763" cy="127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rot="240000" flipH="1" flipV="1">
            <a:off x="4251325" y="2428875"/>
            <a:ext cx="50800" cy="78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76" name="Text Box 16"/>
          <p:cNvSpPr txBox="1">
            <a:spLocks noChangeArrowheads="1"/>
          </p:cNvSpPr>
          <p:nvPr/>
        </p:nvSpPr>
        <p:spPr bwMode="auto">
          <a:xfrm>
            <a:off x="3786188" y="3000375"/>
            <a:ext cx="592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</a:rPr>
              <a:t>т</a:t>
            </a:r>
            <a:endParaRPr lang="fr-FR" sz="3600" b="1">
              <a:solidFill>
                <a:srgbClr val="FFFF00"/>
              </a:solidFill>
            </a:endParaRPr>
          </a:p>
        </p:txBody>
      </p:sp>
      <p:sp>
        <p:nvSpPr>
          <p:cNvPr id="11277" name="Line 11"/>
          <p:cNvSpPr>
            <a:spLocks noChangeShapeType="1"/>
          </p:cNvSpPr>
          <p:nvPr/>
        </p:nvSpPr>
        <p:spPr bwMode="auto">
          <a:xfrm rot="240000" flipH="1" flipV="1">
            <a:off x="4233863" y="2713038"/>
            <a:ext cx="46037" cy="431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78" name="Text Box 16"/>
          <p:cNvSpPr txBox="1">
            <a:spLocks noChangeArrowheads="1"/>
          </p:cNvSpPr>
          <p:nvPr/>
        </p:nvSpPr>
        <p:spPr bwMode="auto">
          <a:xfrm>
            <a:off x="4286250" y="2714625"/>
            <a:ext cx="571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F</a:t>
            </a:r>
            <a:r>
              <a:rPr lang="ru-RU" sz="2400" b="1" baseline="-25000">
                <a:solidFill>
                  <a:srgbClr val="FFFF00"/>
                </a:solidFill>
              </a:rPr>
              <a:t>ф</a:t>
            </a:r>
            <a:endParaRPr lang="fr-FR" sz="2400" b="1">
              <a:solidFill>
                <a:srgbClr val="FFFF00"/>
              </a:solidFill>
            </a:endParaRPr>
          </a:p>
        </p:txBody>
      </p:sp>
      <p:sp>
        <p:nvSpPr>
          <p:cNvPr id="11279" name="Text Box 16"/>
          <p:cNvSpPr txBox="1">
            <a:spLocks noChangeArrowheads="1"/>
          </p:cNvSpPr>
          <p:nvPr/>
        </p:nvSpPr>
        <p:spPr bwMode="auto">
          <a:xfrm>
            <a:off x="4357688" y="2143125"/>
            <a:ext cx="571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F</a:t>
            </a:r>
            <a:r>
              <a:rPr lang="ru-RU" sz="2400" b="1" baseline="-25000"/>
              <a:t>А</a:t>
            </a:r>
            <a:endParaRPr lang="fr-FR" sz="2400" b="1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4357688" y="4000500"/>
            <a:ext cx="571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F</a:t>
            </a:r>
            <a:r>
              <a:rPr lang="ru-RU" sz="2400" b="1" baseline="-25000"/>
              <a:t>т</a:t>
            </a:r>
            <a:endParaRPr lang="fr-FR" sz="2400" b="1"/>
          </a:p>
        </p:txBody>
      </p:sp>
      <p:graphicFrame>
        <p:nvGraphicFramePr>
          <p:cNvPr id="11266" name="Object 11"/>
          <p:cNvGraphicFramePr>
            <a:graphicFrameLocks noChangeAspect="1"/>
          </p:cNvGraphicFramePr>
          <p:nvPr/>
        </p:nvGraphicFramePr>
        <p:xfrm>
          <a:off x="2214563" y="5000625"/>
          <a:ext cx="4086225" cy="1177925"/>
        </p:xfrm>
        <a:graphic>
          <a:graphicData uri="http://schemas.openxmlformats.org/presentationml/2006/ole">
            <p:oleObj spid="_x0000_s11266" name="Формула" r:id="rId3" imgW="111744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928688"/>
            <a:ext cx="91440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Плотность пульпы (при флотации каменных углей соответствует 20% твердого) </a:t>
            </a:r>
          </a:p>
          <a:p>
            <a:pPr algn="ctr">
              <a:buFontTx/>
              <a:buChar char="-"/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флотации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шламистых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углей понижается,</a:t>
            </a:r>
          </a:p>
          <a:p>
            <a:pPr algn="ctr">
              <a:buFontTx/>
              <a:buChar char="-"/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при малом содержании шламов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увеличивается.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Универсальные реагенты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428750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Экофол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440 («ЭКОФ») расход 100-200 г/т совместно с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аполярными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реагентами</a:t>
            </a:r>
          </a:p>
          <a:p>
            <a:pPr algn="ctr">
              <a:buFontTx/>
              <a:buChar char="-"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КЕТГОЛ - расход 1,8-2,3 кг/т (известен как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вспениватель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>
              <a:buFontTx/>
              <a:buChar char="-"/>
              <a:defRPr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Diffofloat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(«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Дакт-Инжиниринг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»)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г/т (дорогой, пока не применяется)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37835E-6 L 0 -0.257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571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Флотационные схемы</a:t>
            </a:r>
          </a:p>
        </p:txBody>
      </p:sp>
      <p:grpSp>
        <p:nvGrpSpPr>
          <p:cNvPr id="2" name="Группа 45"/>
          <p:cNvGrpSpPr>
            <a:grpSpLocks/>
          </p:cNvGrpSpPr>
          <p:nvPr/>
        </p:nvGrpSpPr>
        <p:grpSpPr bwMode="auto">
          <a:xfrm>
            <a:off x="2143125" y="2143125"/>
            <a:ext cx="4643438" cy="2928938"/>
            <a:chOff x="0" y="1142984"/>
            <a:chExt cx="4643438" cy="2928958"/>
          </a:xfrm>
        </p:grpSpPr>
        <p:sp>
          <p:nvSpPr>
            <p:cNvPr id="47" name="Rectangle 2"/>
            <p:cNvSpPr txBox="1">
              <a:spLocks noChangeArrowheads="1"/>
            </p:cNvSpPr>
            <p:nvPr/>
          </p:nvSpPr>
          <p:spPr bwMode="auto">
            <a:xfrm>
              <a:off x="928688" y="1142984"/>
              <a:ext cx="2776537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4400" b="1" kern="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Схема №1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642938" y="2928934"/>
              <a:ext cx="3286125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9" name="Прямая со стрелкой 48"/>
            <p:cNvCxnSpPr>
              <a:stCxn id="48" idx="1"/>
            </p:cNvCxnSpPr>
            <p:nvPr/>
          </p:nvCxnSpPr>
          <p:spPr>
            <a:xfrm rot="10800000" flipV="1">
              <a:off x="642938" y="3035297"/>
              <a:ext cx="1587" cy="679455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>
            <a:xfrm rot="10800000" flipV="1">
              <a:off x="3929063" y="3071810"/>
              <a:ext cx="1587" cy="679455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2"/>
            <p:cNvSpPr txBox="1">
              <a:spLocks noChangeArrowheads="1"/>
            </p:cNvSpPr>
            <p:nvPr/>
          </p:nvSpPr>
          <p:spPr bwMode="auto">
            <a:xfrm>
              <a:off x="285750" y="2357430"/>
              <a:ext cx="4071938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32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основная флотация</a:t>
              </a:r>
            </a:p>
          </p:txBody>
        </p:sp>
        <p:sp>
          <p:nvSpPr>
            <p:cNvPr id="52" name="Rectangle 2"/>
            <p:cNvSpPr txBox="1">
              <a:spLocks noChangeArrowheads="1"/>
            </p:cNvSpPr>
            <p:nvPr/>
          </p:nvSpPr>
          <p:spPr bwMode="auto">
            <a:xfrm>
              <a:off x="0" y="3714752"/>
              <a:ext cx="2357438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53" name="Rectangle 2"/>
            <p:cNvSpPr txBox="1">
              <a:spLocks noChangeArrowheads="1"/>
            </p:cNvSpPr>
            <p:nvPr/>
          </p:nvSpPr>
          <p:spPr bwMode="auto">
            <a:xfrm>
              <a:off x="3000375" y="3714752"/>
              <a:ext cx="1643063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отходы</a:t>
              </a:r>
            </a:p>
          </p:txBody>
        </p:sp>
      </p:grpSp>
      <p:grpSp>
        <p:nvGrpSpPr>
          <p:cNvPr id="3" name="Группа 53"/>
          <p:cNvGrpSpPr>
            <a:grpSpLocks/>
          </p:cNvGrpSpPr>
          <p:nvPr/>
        </p:nvGrpSpPr>
        <p:grpSpPr bwMode="auto">
          <a:xfrm>
            <a:off x="1285875" y="1357313"/>
            <a:ext cx="6500813" cy="5000625"/>
            <a:chOff x="285720" y="1285860"/>
            <a:chExt cx="6500858" cy="5000660"/>
          </a:xfrm>
        </p:grpSpPr>
        <p:sp>
          <p:nvSpPr>
            <p:cNvPr id="55" name="Rectangle 2"/>
            <p:cNvSpPr txBox="1">
              <a:spLocks noChangeArrowheads="1"/>
            </p:cNvSpPr>
            <p:nvPr/>
          </p:nvSpPr>
          <p:spPr bwMode="auto">
            <a:xfrm>
              <a:off x="2071670" y="1285860"/>
              <a:ext cx="2776556" cy="642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4400" b="1" kern="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Схема №2</a:t>
              </a: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142976" y="3500437"/>
              <a:ext cx="3286148" cy="214315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7" name="Прямая со стрелкой 56"/>
            <p:cNvCxnSpPr>
              <a:stCxn id="56" idx="1"/>
            </p:cNvCxnSpPr>
            <p:nvPr/>
          </p:nvCxnSpPr>
          <p:spPr>
            <a:xfrm rot="10800000" flipV="1">
              <a:off x="1142976" y="3606801"/>
              <a:ext cx="1588" cy="239396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rot="5400000">
              <a:off x="5715802" y="5428470"/>
              <a:ext cx="714380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2"/>
            <p:cNvSpPr txBox="1">
              <a:spLocks noChangeArrowheads="1"/>
            </p:cNvSpPr>
            <p:nvPr/>
          </p:nvSpPr>
          <p:spPr bwMode="auto">
            <a:xfrm>
              <a:off x="857224" y="3000372"/>
              <a:ext cx="4357718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основная флотация</a:t>
              </a:r>
            </a:p>
          </p:txBody>
        </p:sp>
        <p:sp>
          <p:nvSpPr>
            <p:cNvPr id="60" name="Rectangle 2"/>
            <p:cNvSpPr txBox="1">
              <a:spLocks noChangeArrowheads="1"/>
            </p:cNvSpPr>
            <p:nvPr/>
          </p:nvSpPr>
          <p:spPr bwMode="auto">
            <a:xfrm>
              <a:off x="285720" y="5929329"/>
              <a:ext cx="2357454" cy="35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61" name="Rectangle 2"/>
            <p:cNvSpPr txBox="1">
              <a:spLocks noChangeArrowheads="1"/>
            </p:cNvSpPr>
            <p:nvPr/>
          </p:nvSpPr>
          <p:spPr bwMode="auto">
            <a:xfrm>
              <a:off x="5143504" y="5715016"/>
              <a:ext cx="1643074" cy="357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отходы</a:t>
              </a: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786050" y="4857760"/>
              <a:ext cx="328614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3" name="Прямая со стрелкой 62"/>
            <p:cNvCxnSpPr/>
            <p:nvPr/>
          </p:nvCxnSpPr>
          <p:spPr>
            <a:xfrm rot="5400000">
              <a:off x="2536812" y="5249875"/>
              <a:ext cx="500065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2786050" y="5429264"/>
              <a:ext cx="3143272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Дуга 64"/>
            <p:cNvSpPr/>
            <p:nvPr/>
          </p:nvSpPr>
          <p:spPr>
            <a:xfrm rot="13208664" flipV="1">
              <a:off x="5824546" y="5305438"/>
              <a:ext cx="725492" cy="606429"/>
            </a:xfrm>
            <a:prstGeom prst="arc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6" name="Прямая со стрелкой 65"/>
            <p:cNvCxnSpPr/>
            <p:nvPr/>
          </p:nvCxnSpPr>
          <p:spPr>
            <a:xfrm>
              <a:off x="6357950" y="5429264"/>
              <a:ext cx="428628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 rot="5400000">
              <a:off x="5249073" y="3893346"/>
              <a:ext cx="3073422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 стрелкой 67"/>
            <p:cNvCxnSpPr/>
            <p:nvPr/>
          </p:nvCxnSpPr>
          <p:spPr>
            <a:xfrm>
              <a:off x="2857488" y="2357429"/>
              <a:ext cx="3857652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rot="5400000">
              <a:off x="2498711" y="2786058"/>
              <a:ext cx="715967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/>
            <p:nvPr/>
          </p:nvCxnSpPr>
          <p:spPr>
            <a:xfrm rot="5400000">
              <a:off x="3965570" y="4035429"/>
              <a:ext cx="928693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2"/>
            <p:cNvSpPr txBox="1">
              <a:spLocks noChangeArrowheads="1"/>
            </p:cNvSpPr>
            <p:nvPr/>
          </p:nvSpPr>
          <p:spPr bwMode="auto">
            <a:xfrm>
              <a:off x="2214546" y="4357693"/>
              <a:ext cx="4071965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контрольная флотация</a:t>
              </a:r>
            </a:p>
          </p:txBody>
        </p:sp>
      </p:grpSp>
      <p:grpSp>
        <p:nvGrpSpPr>
          <p:cNvPr id="5" name="Группа 71"/>
          <p:cNvGrpSpPr>
            <a:grpSpLocks/>
          </p:cNvGrpSpPr>
          <p:nvPr/>
        </p:nvGrpSpPr>
        <p:grpSpPr bwMode="auto">
          <a:xfrm>
            <a:off x="214313" y="1357313"/>
            <a:ext cx="8001000" cy="5286375"/>
            <a:chOff x="214282" y="1357298"/>
            <a:chExt cx="8001056" cy="5286412"/>
          </a:xfrm>
        </p:grpSpPr>
        <p:sp>
          <p:nvSpPr>
            <p:cNvPr id="73" name="Rectangle 2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776556" cy="642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4400" b="1" kern="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Схема №3</a:t>
              </a: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2357422" y="2571743"/>
              <a:ext cx="3286148" cy="214315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5" name="Прямая со стрелкой 74"/>
            <p:cNvCxnSpPr/>
            <p:nvPr/>
          </p:nvCxnSpPr>
          <p:spPr>
            <a:xfrm rot="5400000">
              <a:off x="2482836" y="5946792"/>
              <a:ext cx="608016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rot="5400000">
              <a:off x="6180148" y="5249875"/>
              <a:ext cx="2214579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2"/>
            <p:cNvSpPr txBox="1">
              <a:spLocks noChangeArrowheads="1"/>
            </p:cNvSpPr>
            <p:nvPr/>
          </p:nvSpPr>
          <p:spPr bwMode="auto">
            <a:xfrm>
              <a:off x="2071670" y="2071678"/>
              <a:ext cx="4357717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основная флотация</a:t>
              </a:r>
            </a:p>
          </p:txBody>
        </p:sp>
        <p:sp>
          <p:nvSpPr>
            <p:cNvPr id="78" name="Rectangle 2"/>
            <p:cNvSpPr txBox="1">
              <a:spLocks noChangeArrowheads="1"/>
            </p:cNvSpPr>
            <p:nvPr/>
          </p:nvSpPr>
          <p:spPr bwMode="auto">
            <a:xfrm>
              <a:off x="1571603" y="6143643"/>
              <a:ext cx="2357455" cy="35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4000495" y="3929066"/>
              <a:ext cx="328614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0" name="Прямая со стрелкой 79"/>
            <p:cNvCxnSpPr/>
            <p:nvPr/>
          </p:nvCxnSpPr>
          <p:spPr>
            <a:xfrm rot="5400000">
              <a:off x="3644099" y="4428338"/>
              <a:ext cx="714380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/>
            <p:cNvCxnSpPr/>
            <p:nvPr/>
          </p:nvCxnSpPr>
          <p:spPr>
            <a:xfrm>
              <a:off x="2357422" y="5643578"/>
              <a:ext cx="857256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 стрелкой 81"/>
            <p:cNvCxnSpPr/>
            <p:nvPr/>
          </p:nvCxnSpPr>
          <p:spPr>
            <a:xfrm rot="5400000">
              <a:off x="2965438" y="5392751"/>
              <a:ext cx="500067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 стрелкой 82"/>
            <p:cNvCxnSpPr/>
            <p:nvPr/>
          </p:nvCxnSpPr>
          <p:spPr>
            <a:xfrm rot="5400000">
              <a:off x="5823752" y="3534569"/>
              <a:ext cx="421325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 стрелкой 83"/>
            <p:cNvCxnSpPr/>
            <p:nvPr/>
          </p:nvCxnSpPr>
          <p:spPr>
            <a:xfrm>
              <a:off x="4071934" y="1428735"/>
              <a:ext cx="3857652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/>
            <p:cNvCxnSpPr/>
            <p:nvPr/>
          </p:nvCxnSpPr>
          <p:spPr>
            <a:xfrm rot="5400000">
              <a:off x="3677437" y="1821644"/>
              <a:ext cx="787406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 rot="5400000">
              <a:off x="5180017" y="3106735"/>
              <a:ext cx="928693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2"/>
            <p:cNvSpPr txBox="1">
              <a:spLocks noChangeArrowheads="1"/>
            </p:cNvSpPr>
            <p:nvPr/>
          </p:nvSpPr>
          <p:spPr bwMode="auto">
            <a:xfrm>
              <a:off x="3428991" y="3428999"/>
              <a:ext cx="4071967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контрольная флотация</a:t>
              </a: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3214678" y="5072074"/>
              <a:ext cx="328614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9" name="Прямая со стрелкой 88"/>
            <p:cNvCxnSpPr/>
            <p:nvPr/>
          </p:nvCxnSpPr>
          <p:spPr>
            <a:xfrm rot="5400000">
              <a:off x="6251587" y="5464189"/>
              <a:ext cx="500065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 стрелкой 89"/>
            <p:cNvCxnSpPr/>
            <p:nvPr/>
          </p:nvCxnSpPr>
          <p:spPr>
            <a:xfrm>
              <a:off x="6500826" y="5643578"/>
              <a:ext cx="57150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Дуга 90"/>
            <p:cNvSpPr/>
            <p:nvPr/>
          </p:nvSpPr>
          <p:spPr>
            <a:xfrm rot="13208664" flipV="1">
              <a:off x="6967554" y="5591190"/>
              <a:ext cx="725492" cy="606429"/>
            </a:xfrm>
            <a:prstGeom prst="arc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92" name="Прямая со стрелкой 91"/>
            <p:cNvCxnSpPr/>
            <p:nvPr/>
          </p:nvCxnSpPr>
          <p:spPr>
            <a:xfrm>
              <a:off x="7500958" y="5643578"/>
              <a:ext cx="428628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2"/>
            <p:cNvSpPr txBox="1">
              <a:spLocks noChangeArrowheads="1"/>
            </p:cNvSpPr>
            <p:nvPr/>
          </p:nvSpPr>
          <p:spPr bwMode="auto">
            <a:xfrm>
              <a:off x="3714743" y="4714883"/>
              <a:ext cx="2357455" cy="35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перечистка</a:t>
              </a:r>
            </a:p>
          </p:txBody>
        </p:sp>
        <p:sp>
          <p:nvSpPr>
            <p:cNvPr id="94" name="Rectangle 2"/>
            <p:cNvSpPr txBox="1">
              <a:spLocks noChangeArrowheads="1"/>
            </p:cNvSpPr>
            <p:nvPr/>
          </p:nvSpPr>
          <p:spPr bwMode="auto">
            <a:xfrm>
              <a:off x="6572263" y="6286519"/>
              <a:ext cx="1643075" cy="35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отходы</a:t>
              </a:r>
            </a:p>
          </p:txBody>
        </p:sp>
        <p:cxnSp>
          <p:nvCxnSpPr>
            <p:cNvPr id="95" name="Прямая со стрелкой 94"/>
            <p:cNvCxnSpPr/>
            <p:nvPr/>
          </p:nvCxnSpPr>
          <p:spPr>
            <a:xfrm rot="5400000" flipH="1" flipV="1">
              <a:off x="893737" y="4179892"/>
              <a:ext cx="2927370" cy="3175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6.56799E-7 L 0.00313 -0.336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000125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После флотации получают концентраты с  содержанием золы 7,0-9,5%, зольность отходов 65-75%, извлечение горючей массы в концентрат около 90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</a:p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молибденовых руд</a:t>
            </a:r>
            <a:endParaRPr lang="fr-FR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3214688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Руды, содержащие 0,1-0,07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молибдена уже считаются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промышленными.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214438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Молибден – ценный металл, применяемый в производстве твердых конструкционных и инструментальных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сталей. 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6827E-6 L 0 -0.133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00063" y="500063"/>
            <a:ext cx="864393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Минералы</a:t>
            </a:r>
          </a:p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Сульфидные: молибденит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</a:t>
            </a:r>
            <a:r>
              <a:rPr lang="en-US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(60% Mo; 40% S)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Окисленные:</a:t>
            </a:r>
          </a:p>
          <a:p>
            <a:pPr>
              <a:defRPr/>
            </a:pP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повеллит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aMoO</a:t>
            </a:r>
            <a:r>
              <a:rPr lang="en-US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(54%Mo);</a:t>
            </a:r>
          </a:p>
          <a:p>
            <a:pPr>
              <a:defRPr/>
            </a:pP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ферримолибдит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Fe(MoO</a:t>
            </a:r>
            <a:r>
              <a:rPr lang="en-US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48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7H</a:t>
            </a:r>
            <a:r>
              <a:rPr lang="en-US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(40%Mo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57188" y="1357313"/>
            <a:ext cx="864393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Молибденит и окисленные молибденовые минералы содержатся в вольфрамовых (шеелитсодержащих) 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меднопорфировых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рудах.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0"/>
          <p:cNvSpPr txBox="1">
            <a:spLocks noChangeArrowheads="1"/>
          </p:cNvSpPr>
          <p:nvPr/>
        </p:nvSpPr>
        <p:spPr bwMode="auto">
          <a:xfrm>
            <a:off x="214313" y="214313"/>
            <a:ext cx="8715375" cy="600233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663300"/>
                </a:solidFill>
              </a:rPr>
              <a:t>Реагенты, используемые при флотации: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Собиратели:</a:t>
            </a:r>
            <a:r>
              <a:rPr lang="ru-RU" sz="3200" b="1" i="1" dirty="0">
                <a:solidFill>
                  <a:srgbClr val="663300"/>
                </a:solidFill>
              </a:rPr>
              <a:t> 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- керосин, трансформаторные, смазочные масла  и </a:t>
            </a:r>
            <a:r>
              <a:rPr lang="ru-RU" sz="3200" b="1" i="1" dirty="0" smtClean="0">
                <a:solidFill>
                  <a:srgbClr val="663300"/>
                </a:solidFill>
              </a:rPr>
              <a:t>др. </a:t>
            </a:r>
            <a:r>
              <a:rPr lang="ru-RU" sz="3200" b="1" i="1" dirty="0">
                <a:solidFill>
                  <a:srgbClr val="663300"/>
                </a:solidFill>
              </a:rPr>
              <a:t>жидкие углеводороды - до 0,5 кг/т                            или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- </a:t>
            </a:r>
            <a:r>
              <a:rPr lang="ru-RU" sz="3200" b="1" i="1" dirty="0" err="1" smtClean="0">
                <a:solidFill>
                  <a:srgbClr val="663300"/>
                </a:solidFill>
              </a:rPr>
              <a:t>ксантогенаты</a:t>
            </a:r>
            <a:r>
              <a:rPr lang="ru-RU" sz="3200" b="1" i="1" dirty="0" smtClean="0">
                <a:solidFill>
                  <a:srgbClr val="663300"/>
                </a:solidFill>
              </a:rPr>
              <a:t>.</a:t>
            </a:r>
            <a:endParaRPr lang="ru-RU" sz="32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- окисленные минералы извлекаются в бедный концентрат </a:t>
            </a:r>
            <a:r>
              <a:rPr lang="ru-RU" sz="3200" b="1" i="1" dirty="0" err="1">
                <a:solidFill>
                  <a:srgbClr val="663300"/>
                </a:solidFill>
              </a:rPr>
              <a:t>оксигидрильными</a:t>
            </a:r>
            <a:r>
              <a:rPr lang="ru-RU" sz="3200" b="1" i="1" dirty="0">
                <a:solidFill>
                  <a:srgbClr val="663300"/>
                </a:solidFill>
              </a:rPr>
              <a:t> </a:t>
            </a:r>
            <a:r>
              <a:rPr lang="ru-RU" sz="3200" b="1" i="1" dirty="0" smtClean="0">
                <a:solidFill>
                  <a:srgbClr val="663300"/>
                </a:solidFill>
              </a:rPr>
              <a:t>собирателями.</a:t>
            </a:r>
            <a:endParaRPr lang="ru-RU" sz="3200" b="1" i="1" dirty="0">
              <a:solidFill>
                <a:srgbClr val="6633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214313" y="2857500"/>
            <a:ext cx="8715375" cy="23082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Регуляторы среды </a:t>
            </a:r>
            <a:r>
              <a:rPr lang="ru-RU" sz="3200" b="1" i="1" dirty="0">
                <a:solidFill>
                  <a:srgbClr val="663300"/>
                </a:solidFill>
              </a:rPr>
              <a:t>- сода, известь при </a:t>
            </a:r>
            <a:r>
              <a:rPr lang="ru-RU" sz="3200" b="1" i="1" dirty="0" smtClean="0">
                <a:solidFill>
                  <a:srgbClr val="663300"/>
                </a:solidFill>
              </a:rPr>
              <a:t>рН=8,5-9. </a:t>
            </a:r>
            <a:endParaRPr lang="ru-RU" sz="32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При большом содержании пирита -  известь при </a:t>
            </a:r>
            <a:r>
              <a:rPr lang="ru-RU" sz="3200" b="1" i="1" dirty="0" smtClean="0">
                <a:solidFill>
                  <a:srgbClr val="663300"/>
                </a:solidFill>
              </a:rPr>
              <a:t>рН=9,5-11.</a:t>
            </a:r>
            <a:endParaRPr lang="ru-RU" sz="32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3" grpId="0" animBg="1"/>
    </p:bld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0"/>
          <p:cNvSpPr txBox="1">
            <a:spLocks noChangeArrowheads="1"/>
          </p:cNvSpPr>
          <p:nvPr/>
        </p:nvSpPr>
        <p:spPr bwMode="auto">
          <a:xfrm>
            <a:off x="0" y="1"/>
            <a:ext cx="9144000" cy="6857999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32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Вспениватели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32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663300"/>
                </a:solidFill>
              </a:rPr>
              <a:t>–  </a:t>
            </a:r>
            <a:r>
              <a:rPr lang="ru-RU" sz="3200" b="1" i="1" dirty="0">
                <a:solidFill>
                  <a:srgbClr val="663300"/>
                </a:solidFill>
              </a:rPr>
              <a:t>сосновое масло и его заменители (250 – 100 г/т); МИБК (10-40г/т) или его смесь с </a:t>
            </a:r>
            <a:r>
              <a:rPr lang="ru-RU" sz="3200" b="1" i="1" dirty="0" smtClean="0">
                <a:solidFill>
                  <a:srgbClr val="663300"/>
                </a:solidFill>
              </a:rPr>
              <a:t>крезолом.</a:t>
            </a:r>
            <a:endParaRPr lang="ru-RU" sz="3200" b="1" i="1" dirty="0">
              <a:solidFill>
                <a:srgbClr val="663300"/>
              </a:solidFill>
            </a:endParaRP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Депрессоры </a:t>
            </a:r>
            <a:endParaRPr lang="ru-RU" sz="3200" b="1" i="1" dirty="0">
              <a:solidFill>
                <a:srgbClr val="663300"/>
              </a:solidFill>
            </a:endParaRP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– породы : жидкое стекло, КМЦ (0,3 – 0,5 кг/т);</a:t>
            </a: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– пирита и сульфидов меди: цианиды</a:t>
            </a:r>
            <a:r>
              <a:rPr lang="en-US" sz="3200" b="1" i="1" dirty="0">
                <a:solidFill>
                  <a:srgbClr val="663300"/>
                </a:solidFill>
              </a:rPr>
              <a:t> (KCN, </a:t>
            </a:r>
            <a:r>
              <a:rPr lang="en-US" sz="3200" b="1" i="1" dirty="0" err="1">
                <a:solidFill>
                  <a:srgbClr val="663300"/>
                </a:solidFill>
              </a:rPr>
              <a:t>NaCN</a:t>
            </a:r>
            <a:r>
              <a:rPr lang="en-US" sz="3200" b="1" i="1" dirty="0">
                <a:solidFill>
                  <a:srgbClr val="663300"/>
                </a:solidFill>
              </a:rPr>
              <a:t>)</a:t>
            </a:r>
            <a:r>
              <a:rPr lang="ru-RU" sz="3200" b="1" i="1" dirty="0">
                <a:solidFill>
                  <a:srgbClr val="663300"/>
                </a:solidFill>
              </a:rPr>
              <a:t> или сернистый натрий</a:t>
            </a:r>
            <a:r>
              <a:rPr lang="en-US" sz="3200" b="1" i="1" dirty="0">
                <a:solidFill>
                  <a:srgbClr val="663300"/>
                </a:solidFill>
              </a:rPr>
              <a:t> (Na</a:t>
            </a:r>
            <a:r>
              <a:rPr lang="en-US" sz="3200" b="1" i="1" baseline="-25000" dirty="0">
                <a:solidFill>
                  <a:srgbClr val="663300"/>
                </a:solidFill>
              </a:rPr>
              <a:t>2</a:t>
            </a:r>
            <a:r>
              <a:rPr lang="en-US" sz="3200" b="1" i="1" dirty="0">
                <a:solidFill>
                  <a:srgbClr val="663300"/>
                </a:solidFill>
              </a:rPr>
              <a:t>S</a:t>
            </a:r>
            <a:r>
              <a:rPr lang="en-US" sz="3200" b="1" i="1" dirty="0" smtClean="0">
                <a:solidFill>
                  <a:srgbClr val="663300"/>
                </a:solidFill>
              </a:rPr>
              <a:t>)</a:t>
            </a:r>
            <a:r>
              <a:rPr lang="ru-RU" sz="3200" b="1" i="1" dirty="0" smtClean="0">
                <a:solidFill>
                  <a:srgbClr val="663300"/>
                </a:solidFill>
              </a:rPr>
              <a:t>; </a:t>
            </a:r>
            <a:endParaRPr lang="ru-RU" sz="3200" b="1" i="1" dirty="0">
              <a:solidFill>
                <a:srgbClr val="663300"/>
              </a:solidFill>
            </a:endParaRP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663300"/>
                </a:solidFill>
              </a:rPr>
              <a:t>- пирита: </a:t>
            </a:r>
            <a:r>
              <a:rPr lang="ru-RU" sz="3200" b="1" i="1" dirty="0" smtClean="0">
                <a:solidFill>
                  <a:srgbClr val="663300"/>
                </a:solidFill>
              </a:rPr>
              <a:t>известь.</a:t>
            </a:r>
            <a:endParaRPr lang="ru-RU" sz="32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174625" y="2362572"/>
            <a:ext cx="3892550" cy="3146425"/>
            <a:chOff x="214282" y="1785938"/>
            <a:chExt cx="3892564" cy="3146390"/>
          </a:xfrm>
        </p:grpSpPr>
        <p:sp>
          <p:nvSpPr>
            <p:cNvPr id="25" name="Дуга 24"/>
            <p:cNvSpPr/>
            <p:nvPr/>
          </p:nvSpPr>
          <p:spPr bwMode="auto">
            <a:xfrm rot="10800000">
              <a:off x="2357415" y="3071799"/>
              <a:ext cx="914403" cy="914390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Дуга 25"/>
            <p:cNvSpPr/>
            <p:nvPr/>
          </p:nvSpPr>
          <p:spPr bwMode="auto">
            <a:xfrm rot="5400000">
              <a:off x="500040" y="3071792"/>
              <a:ext cx="914390" cy="914403"/>
            </a:xfrm>
            <a:prstGeom prst="arc">
              <a:avLst>
                <a:gd name="adj1" fmla="val 16681026"/>
                <a:gd name="adj2" fmla="val 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298" name="Прямоугольник 5"/>
            <p:cNvSpPr>
              <a:spLocks noChangeArrowheads="1"/>
            </p:cNvSpPr>
            <p:nvPr/>
          </p:nvSpPr>
          <p:spPr bwMode="auto">
            <a:xfrm>
              <a:off x="1428728" y="2714620"/>
              <a:ext cx="928691" cy="857194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 bwMode="auto">
            <a:xfrm>
              <a:off x="571471" y="4000476"/>
              <a:ext cx="428627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2857480" y="1785938"/>
              <a:ext cx="571502" cy="646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г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0" name="Text Box 16"/>
            <p:cNvSpPr txBox="1">
              <a:spLocks noChangeArrowheads="1"/>
            </p:cNvSpPr>
            <p:nvPr/>
          </p:nvSpPr>
          <p:spPr bwMode="auto">
            <a:xfrm>
              <a:off x="3357543" y="4071913"/>
              <a:ext cx="571502" cy="646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ж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2302" name="Line 11"/>
            <p:cNvSpPr>
              <a:spLocks noChangeShapeType="1"/>
            </p:cNvSpPr>
            <p:nvPr/>
          </p:nvSpPr>
          <p:spPr bwMode="auto">
            <a:xfrm rot="300000" flipH="1">
              <a:off x="1177693" y="3578127"/>
              <a:ext cx="178566" cy="80448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Freeform 18"/>
            <p:cNvSpPr>
              <a:spLocks/>
            </p:cNvSpPr>
            <p:nvPr/>
          </p:nvSpPr>
          <p:spPr bwMode="auto">
            <a:xfrm rot="9051967">
              <a:off x="1249850" y="3648927"/>
              <a:ext cx="380022" cy="244328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2291" name="Object 7"/>
            <p:cNvGraphicFramePr>
              <a:graphicFrameLocks noChangeAspect="1"/>
            </p:cNvGraphicFramePr>
            <p:nvPr/>
          </p:nvGraphicFramePr>
          <p:xfrm>
            <a:off x="1928794" y="4357694"/>
            <a:ext cx="371474" cy="574634"/>
          </p:xfrm>
          <a:graphic>
            <a:graphicData uri="http://schemas.openxmlformats.org/presentationml/2006/ole">
              <p:oleObj spid="_x0000_s12291" name="Формула" r:id="rId3" imgW="139680" imgH="203040" progId="Equation.3">
                <p:embed/>
              </p:oleObj>
            </a:graphicData>
          </a:graphic>
        </p:graphicFrame>
        <p:sp>
          <p:nvSpPr>
            <p:cNvPr id="12304" name="Line 11"/>
            <p:cNvSpPr>
              <a:spLocks noChangeShapeType="1"/>
            </p:cNvSpPr>
            <p:nvPr/>
          </p:nvSpPr>
          <p:spPr bwMode="auto">
            <a:xfrm flipH="1" flipV="1">
              <a:off x="1500166" y="3857627"/>
              <a:ext cx="357190" cy="6429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2292" name="Object 8"/>
            <p:cNvGraphicFramePr>
              <a:graphicFrameLocks noChangeAspect="1"/>
            </p:cNvGraphicFramePr>
            <p:nvPr/>
          </p:nvGraphicFramePr>
          <p:xfrm>
            <a:off x="285720" y="4143380"/>
            <a:ext cx="738185" cy="482565"/>
          </p:xfrm>
          <a:graphic>
            <a:graphicData uri="http://schemas.openxmlformats.org/presentationml/2006/ole">
              <p:oleObj spid="_x0000_s12292" name="Формула" r:id="rId4" imgW="431640" imgH="266400" progId="Equation.3">
                <p:embed/>
              </p:oleObj>
            </a:graphicData>
          </a:graphic>
        </p:graphicFrame>
        <p:sp>
          <p:nvSpPr>
            <p:cNvPr id="12305" name="Text Box 16"/>
            <p:cNvSpPr txBox="1">
              <a:spLocks noChangeArrowheads="1"/>
            </p:cNvSpPr>
            <p:nvPr/>
          </p:nvSpPr>
          <p:spPr bwMode="auto">
            <a:xfrm>
              <a:off x="1571630" y="2785974"/>
              <a:ext cx="564546" cy="646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</a:rPr>
                <a:t>т</a:t>
              </a:r>
              <a:endParaRPr lang="fr-FR" sz="3600" b="1">
                <a:solidFill>
                  <a:srgbClr val="FFFF00"/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 bwMode="auto">
            <a:xfrm>
              <a:off x="2786041" y="4000476"/>
              <a:ext cx="428627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 bwMode="auto">
            <a:xfrm>
              <a:off x="214282" y="3571856"/>
              <a:ext cx="3892564" cy="9525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Прямоугольник 2"/>
          <p:cNvSpPr/>
          <p:nvPr/>
        </p:nvSpPr>
        <p:spPr bwMode="auto">
          <a:xfrm>
            <a:off x="3635897" y="2648322"/>
            <a:ext cx="5222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«Сухая» флотация 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9221" name="Object 10"/>
          <p:cNvGraphicFramePr>
            <a:graphicFrameLocks noChangeAspect="1"/>
          </p:cNvGraphicFramePr>
          <p:nvPr/>
        </p:nvGraphicFramePr>
        <p:xfrm>
          <a:off x="4968875" y="3342060"/>
          <a:ext cx="1982788" cy="962025"/>
        </p:xfrm>
        <a:graphic>
          <a:graphicData uri="http://schemas.openxmlformats.org/presentationml/2006/ole">
            <p:oleObj spid="_x0000_s12290" name="Формула" r:id="rId5" imgW="609480" imgH="279360" progId="Equation.3">
              <p:embed/>
            </p:oleObj>
          </a:graphicData>
        </a:graphic>
      </p:graphicFrame>
      <p:sp>
        <p:nvSpPr>
          <p:cNvPr id="23" name="Прямоугольник 2"/>
          <p:cNvSpPr/>
          <p:nvPr/>
        </p:nvSpPr>
        <p:spPr bwMode="auto">
          <a:xfrm>
            <a:off x="0" y="4077072"/>
            <a:ext cx="92868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астица </a:t>
            </a: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стремится всплыть </a:t>
            </a: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на </a:t>
            </a:r>
            <a:r>
              <a:rPr lang="ru-RU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поверхность.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6716E-6 L 0.00035 -0.2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12581E-6 L -0.00208 -0.2060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6901E-6 L -0.00209 -0.235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3" grpId="0"/>
    </p:bld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Депрессия пирита и сульфидов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цветных металлов при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селек-тивной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коллективно-го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концентрата достигается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од-ним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способов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285875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Загрузкой сульфида натрия 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(расход 5-20 кг/т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приме-нением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вместо воздуха азота расход 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уменьшили до 1, 8 кг/т на фабрике «Гибралтар» (Канада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Пропаркой сгущенного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кон-центрата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известью (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депресси-руют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пирит и халькопирит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перечистные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операции лучше добавить 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US" sz="4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Добавкой цианида до 0,5 кг/т иногда совместно с цинковым купоросом 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ZnSO</a:t>
            </a:r>
            <a:r>
              <a:rPr lang="en-US" sz="4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Добавкой сульфита натрия 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</a:t>
            </a:r>
            <a:r>
              <a:rPr lang="en-US" sz="4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400" b="1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Добавкой окислителей: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пере-киси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водорода Н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гипохло-ритов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KClO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NaClO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Добавкой реагента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Нокса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пятисернистого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фосфора Р</a:t>
            </a:r>
            <a:r>
              <a:rPr lang="en-US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едкого </a:t>
            </a:r>
            <a:r>
              <a:rPr lang="en-US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NaOH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соотношении 1:1,5 или1:2 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д.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071688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депрессировать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молибденит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декстрином, затем камерный продукт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обезвожить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обжечь и 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отфлотировать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714500"/>
            <a:ext cx="91440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Основную и контрольные флотации проводят в плотных пульпах – до 40% твердого;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перечистки – разбавленных (иногда до 2-3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%).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571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Флотационные схемы</a:t>
            </a: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1143000"/>
            <a:ext cx="928687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Молибдениту свойственна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агрегат-ная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вкрапленность, а следовательно применяются стадиальные схемы с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до-измельчением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черновых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концентратов.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Иногда в основную флотацию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загру-жают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цианид или сернистый натрий для депрессии пирита и сульфидов меди, но чаще сначала получают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кол-лективный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6.56799E-7 L 0.00313 -0.336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57188" y="1143000"/>
            <a:ext cx="878681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масса хвостов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выделя-ется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после измельчения до 45-60 % класса -0,074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мм.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включают основную и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конт-рольную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флотации и 5-8 перечисток (несколько операций флотации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чере-дуются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измельчением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23528" y="476672"/>
            <a:ext cx="8643937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После флотации получают кондиционные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концентраты.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Извлечение молибдена в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кон-центрат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60-85% при этом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мо-либденит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извлекается на 90-98,5% (при флотации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углево-дородами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 окисленные минералы – 15-25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251520" y="764704"/>
            <a:ext cx="864393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При обогащении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медно-мо-либденовых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 получают медные концентраты с содержанием 0,2-1,5%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Извлечение молибдена при этом в родной концентрат 50-75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357188" y="2075110"/>
            <a:ext cx="8358187" cy="2646363"/>
            <a:chOff x="357157" y="1714488"/>
            <a:chExt cx="8358215" cy="2646377"/>
          </a:xfrm>
        </p:grpSpPr>
        <p:sp>
          <p:nvSpPr>
            <p:cNvPr id="13320" name="Line 11"/>
            <p:cNvSpPr>
              <a:spLocks noChangeShapeType="1"/>
            </p:cNvSpPr>
            <p:nvPr/>
          </p:nvSpPr>
          <p:spPr bwMode="auto">
            <a:xfrm rot="300000" flipH="1" flipV="1">
              <a:off x="901287" y="2587680"/>
              <a:ext cx="392372" cy="61106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>
                <a:latin typeface="+mn-lt"/>
              </a:endParaRPr>
            </a:p>
          </p:txBody>
        </p:sp>
        <p:sp>
          <p:nvSpPr>
            <p:cNvPr id="3" name="Дуга 2"/>
            <p:cNvSpPr/>
            <p:nvPr/>
          </p:nvSpPr>
          <p:spPr>
            <a:xfrm rot="16635264">
              <a:off x="2197074" y="2911470"/>
              <a:ext cx="914405" cy="914403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Дуга 4"/>
            <p:cNvSpPr/>
            <p:nvPr/>
          </p:nvSpPr>
          <p:spPr>
            <a:xfrm>
              <a:off x="357157" y="2857494"/>
              <a:ext cx="914403" cy="914405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23" name="Прямоугольник 5"/>
            <p:cNvSpPr>
              <a:spLocks noChangeArrowheads="1"/>
            </p:cNvSpPr>
            <p:nvPr/>
          </p:nvSpPr>
          <p:spPr bwMode="auto">
            <a:xfrm>
              <a:off x="1285852" y="3286124"/>
              <a:ext cx="928694" cy="85725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>
                <a:latin typeface="+mn-lt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428594" y="2857494"/>
              <a:ext cx="428626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679677" y="2919407"/>
              <a:ext cx="43338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16"/>
            <p:cNvSpPr txBox="1">
              <a:spLocks noChangeArrowheads="1"/>
            </p:cNvSpPr>
            <p:nvPr/>
          </p:nvSpPr>
          <p:spPr bwMode="auto">
            <a:xfrm>
              <a:off x="1714474" y="2143115"/>
              <a:ext cx="571502" cy="646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г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2571726" y="3286121"/>
              <a:ext cx="571502" cy="646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ж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13328" name="Freeform 18"/>
            <p:cNvSpPr>
              <a:spLocks/>
            </p:cNvSpPr>
            <p:nvPr/>
          </p:nvSpPr>
          <p:spPr bwMode="auto">
            <a:xfrm rot="-4541906">
              <a:off x="941540" y="3118827"/>
              <a:ext cx="282440" cy="48841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+mn-lt"/>
              </a:endParaRPr>
            </a:p>
          </p:txBody>
        </p:sp>
        <p:graphicFrame>
          <p:nvGraphicFramePr>
            <p:cNvPr id="13314" name="Object 2"/>
            <p:cNvGraphicFramePr>
              <a:graphicFrameLocks noChangeAspect="1"/>
            </p:cNvGraphicFramePr>
            <p:nvPr/>
          </p:nvGraphicFramePr>
          <p:xfrm>
            <a:off x="857224" y="3786190"/>
            <a:ext cx="371475" cy="574675"/>
          </p:xfrm>
          <a:graphic>
            <a:graphicData uri="http://schemas.openxmlformats.org/presentationml/2006/ole">
              <p:oleObj spid="_x0000_s13314" name="Формула" r:id="rId3" imgW="139680" imgH="203040" progId="Equation.3">
                <p:embed/>
              </p:oleObj>
            </a:graphicData>
          </a:graphic>
        </p:graphicFrame>
        <p:sp>
          <p:nvSpPr>
            <p:cNvPr id="13329" name="Line 11"/>
            <p:cNvSpPr>
              <a:spLocks noChangeShapeType="1"/>
            </p:cNvSpPr>
            <p:nvPr/>
          </p:nvSpPr>
          <p:spPr bwMode="auto">
            <a:xfrm flipV="1">
              <a:off x="1071538" y="3214686"/>
              <a:ext cx="71438" cy="571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>
                <a:latin typeface="+mn-lt"/>
              </a:endParaRPr>
            </a:p>
          </p:txBody>
        </p:sp>
        <p:graphicFrame>
          <p:nvGraphicFramePr>
            <p:cNvPr id="13315" name="Object 9"/>
            <p:cNvGraphicFramePr>
              <a:graphicFrameLocks noChangeAspect="1"/>
            </p:cNvGraphicFramePr>
            <p:nvPr/>
          </p:nvGraphicFramePr>
          <p:xfrm>
            <a:off x="357158" y="2000240"/>
            <a:ext cx="781039" cy="482436"/>
          </p:xfrm>
          <a:graphic>
            <a:graphicData uri="http://schemas.openxmlformats.org/presentationml/2006/ole">
              <p:oleObj spid="_x0000_s13315" name="Формула" r:id="rId4" imgW="457200" imgH="266400" progId="Equation.3">
                <p:embed/>
              </p:oleObj>
            </a:graphicData>
          </a:graphic>
        </p:graphicFrame>
        <p:sp>
          <p:nvSpPr>
            <p:cNvPr id="13330" name="Text Box 16"/>
            <p:cNvSpPr txBox="1">
              <a:spLocks noChangeArrowheads="1"/>
            </p:cNvSpPr>
            <p:nvPr/>
          </p:nvSpPr>
          <p:spPr bwMode="auto">
            <a:xfrm>
              <a:off x="1428728" y="3429000"/>
              <a:ext cx="56454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  <a:latin typeface="+mn-lt"/>
                </a:rPr>
                <a:t>т</a:t>
              </a:r>
              <a:endParaRPr lang="fr-FR" sz="3600" b="1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45" name="Прямоугольник 2"/>
            <p:cNvSpPr/>
            <p:nvPr/>
          </p:nvSpPr>
          <p:spPr bwMode="auto">
            <a:xfrm>
              <a:off x="3635876" y="1714488"/>
              <a:ext cx="5079496" cy="646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ru-RU" sz="36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Times New Roman" pitchFamily="18" charset="0"/>
                </a:rPr>
                <a:t>«Мокрая» флотация </a:t>
              </a:r>
              <a:endParaRPr lang="ru-RU" sz="3600" dirty="0">
                <a:solidFill>
                  <a:srgbClr val="800000"/>
                </a:solidFill>
                <a:latin typeface="+mn-lt"/>
                <a:cs typeface="Times New Roman" pitchFamily="18" charset="0"/>
              </a:endParaRPr>
            </a:p>
          </p:txBody>
        </p:sp>
        <p:graphicFrame>
          <p:nvGraphicFramePr>
            <p:cNvPr id="13316" name="Object 10"/>
            <p:cNvGraphicFramePr>
              <a:graphicFrameLocks noChangeAspect="1"/>
            </p:cNvGraphicFramePr>
            <p:nvPr/>
          </p:nvGraphicFramePr>
          <p:xfrm>
            <a:off x="4351337" y="2408249"/>
            <a:ext cx="2933700" cy="962025"/>
          </p:xfrm>
          <a:graphic>
            <a:graphicData uri="http://schemas.openxmlformats.org/presentationml/2006/ole">
              <p:oleObj spid="_x0000_s13316" name="Формула" r:id="rId5" imgW="901440" imgH="279360" progId="Equation.3">
                <p:embed/>
              </p:oleObj>
            </a:graphicData>
          </a:graphic>
        </p:graphicFrame>
      </p:grpSp>
      <p:sp>
        <p:nvSpPr>
          <p:cNvPr id="22" name="Прямоугольник 2"/>
          <p:cNvSpPr/>
          <p:nvPr/>
        </p:nvSpPr>
        <p:spPr bwMode="auto">
          <a:xfrm>
            <a:off x="0" y="3861048"/>
            <a:ext cx="9286875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астица </a:t>
            </a: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стремится погрузиться в жидкость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 закрепиться </a:t>
            </a: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верхней </a:t>
            </a:r>
            <a:r>
              <a:rPr lang="ru-RU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гранью.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>
            <a:off x="0" y="3646735"/>
            <a:ext cx="3571875" cy="158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4.43108E-6 L -0.01181 -0.194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40426E-6 L -0.00243 -0.1995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6064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i="1" dirty="0">
              <a:ln>
                <a:solidFill>
                  <a:srgbClr val="4C3A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196752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самородных металлов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сульфидных руд 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самородных металлов: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золото;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серебро;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платина; 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медь;</a:t>
            </a:r>
          </a:p>
          <a:p>
            <a:pPr algn="ctr">
              <a:buFontTx/>
              <a:buChar char="-"/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висмут;</a:t>
            </a:r>
          </a:p>
          <a:p>
            <a:pPr algn="ctr">
              <a:buFontTx/>
              <a:buChar char="-"/>
              <a:defRPr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ртуть.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</a:p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золотосодержащих </a:t>
            </a:r>
          </a:p>
          <a:p>
            <a:pPr algn="ctr"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428875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Золото содержится в  кварцевых песках, медных  и полиметаллических рудах, особенно </a:t>
            </a:r>
            <a:r>
              <a:rPr lang="ru-RU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пиритсодержащих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3357563"/>
            <a:ext cx="91440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Золото в рудах находится либо в  свободном виде, либо в соединении с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теллуридами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либо состоянии связанном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сульфидами.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16374E-6 L 0 -0.268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071563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Крупное золото (+ 70 мкм) легко улавливается гравитационными методами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обогащения.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3286125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Мелкое золото (- 70+1 мкм) и высокодисперсное (-1 мкм) – цианированием 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флотацией. 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5624E-6 L 0 -0.112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обогащении золотосодержащих руд задача флотации – выделение отвальных хвостов и получение чернового концентрата с содержанием золота до 60 г/т для дальнейшего металлургического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обогащения.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Text Box 50"/>
          <p:cNvSpPr txBox="1">
            <a:spLocks noChangeArrowheads="1"/>
          </p:cNvSpPr>
          <p:nvPr/>
        </p:nvSpPr>
        <p:spPr bwMode="auto">
          <a:xfrm>
            <a:off x="214313" y="1571625"/>
            <a:ext cx="8715375" cy="28924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флотации: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>
                <a:solidFill>
                  <a:srgbClr val="663300"/>
                </a:solidFill>
              </a:rPr>
              <a:t>аэрофлоты или их смесь с </a:t>
            </a:r>
            <a:r>
              <a:rPr lang="ru-RU" sz="2800" b="1" i="1" dirty="0" err="1">
                <a:solidFill>
                  <a:srgbClr val="663300"/>
                </a:solidFill>
              </a:rPr>
              <a:t>ксантогенатами</a:t>
            </a:r>
            <a:r>
              <a:rPr lang="ru-RU" sz="2800" b="1" i="1" dirty="0">
                <a:solidFill>
                  <a:srgbClr val="663300"/>
                </a:solidFill>
              </a:rPr>
              <a:t> расход 100-200 г/т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(</a:t>
            </a:r>
            <a:r>
              <a:rPr lang="ru-RU" sz="2800" b="1" i="1" dirty="0" err="1">
                <a:solidFill>
                  <a:srgbClr val="663300"/>
                </a:solidFill>
              </a:rPr>
              <a:t>флотируют</a:t>
            </a:r>
            <a:r>
              <a:rPr lang="ru-RU" sz="2800" b="1" i="1" dirty="0">
                <a:solidFill>
                  <a:srgbClr val="663300"/>
                </a:solidFill>
              </a:rPr>
              <a:t> золото и сульфиды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285750" y="4643438"/>
            <a:ext cx="8715375" cy="95408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2. </a:t>
            </a:r>
            <a:r>
              <a:rPr lang="ru-RU" sz="2800" b="1" i="1" dirty="0">
                <a:solidFill>
                  <a:srgbClr val="663300"/>
                </a:solidFill>
              </a:rPr>
              <a:t>Регуляторы среды – сода (расход 500-800 г/т) при </a:t>
            </a:r>
            <a:r>
              <a:rPr lang="ru-RU" sz="2800" b="1" i="1" dirty="0" smtClean="0">
                <a:solidFill>
                  <a:srgbClr val="663300"/>
                </a:solidFill>
              </a:rPr>
              <a:t>рН=7-9.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0"/>
          <p:cNvSpPr txBox="1">
            <a:spLocks noChangeArrowheads="1"/>
          </p:cNvSpPr>
          <p:nvPr/>
        </p:nvSpPr>
        <p:spPr bwMode="auto">
          <a:xfrm>
            <a:off x="142875" y="571500"/>
            <a:ext cx="8715375" cy="547846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2800" b="1" i="1" smtClean="0">
                <a:solidFill>
                  <a:srgbClr val="663300"/>
                </a:solidFill>
              </a:rPr>
              <a:t>3.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 - сосновое масло и его заменители (250 – 100 г/т);</a:t>
            </a: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2800" b="1" i="1" smtClean="0">
                <a:solidFill>
                  <a:srgbClr val="663300"/>
                </a:solidFill>
              </a:rPr>
              <a:t>4. </a:t>
            </a:r>
            <a:r>
              <a:rPr lang="ru-RU" sz="2800" b="1" i="1" dirty="0">
                <a:solidFill>
                  <a:srgbClr val="663300"/>
                </a:solidFill>
              </a:rPr>
              <a:t>Депрессоры : </a:t>
            </a:r>
            <a:r>
              <a:rPr lang="ru-RU" sz="2800" b="1" i="1" dirty="0" err="1">
                <a:solidFill>
                  <a:srgbClr val="663300"/>
                </a:solidFill>
              </a:rPr>
              <a:t>бесцианидные</a:t>
            </a:r>
            <a:endParaRPr lang="ru-RU" sz="2800" b="1" i="1" dirty="0">
              <a:solidFill>
                <a:srgbClr val="663300"/>
              </a:solidFill>
            </a:endParaRPr>
          </a:p>
          <a:p>
            <a:pPr indent="-514350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663300"/>
                </a:solidFill>
              </a:rPr>
              <a:t>– металлического золота: известь и </a:t>
            </a:r>
            <a:r>
              <a:rPr lang="ru-RU" sz="2800" b="1" i="1" dirty="0" err="1">
                <a:solidFill>
                  <a:srgbClr val="663300"/>
                </a:solidFill>
              </a:rPr>
              <a:t>сернис-тый</a:t>
            </a:r>
            <a:r>
              <a:rPr lang="ru-RU" sz="2800" b="1" i="1" dirty="0">
                <a:solidFill>
                  <a:srgbClr val="663300"/>
                </a:solidFill>
              </a:rPr>
              <a:t> натрий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S)</a:t>
            </a:r>
            <a:r>
              <a:rPr lang="ru-RU" sz="2800" b="1" i="1" dirty="0">
                <a:solidFill>
                  <a:srgbClr val="663300"/>
                </a:solidFill>
              </a:rPr>
              <a:t>, жидкое стекло, крахмал;</a:t>
            </a: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663300"/>
                </a:solidFill>
              </a:rPr>
              <a:t>– породы : КМЦ (0,3 – 0,5 кг/т);</a:t>
            </a:r>
          </a:p>
          <a:p>
            <a:pPr indent="-514350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663300"/>
                </a:solidFill>
              </a:rPr>
              <a:t>– пирита : сернистый натрий</a:t>
            </a:r>
            <a:r>
              <a:rPr lang="en-US" sz="2800" b="1" i="1" dirty="0">
                <a:solidFill>
                  <a:srgbClr val="663300"/>
                </a:solidFill>
              </a:rPr>
              <a:t> 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S)</a:t>
            </a:r>
            <a:r>
              <a:rPr lang="ru-RU" sz="2800" b="1" i="1" dirty="0">
                <a:solidFill>
                  <a:srgbClr val="663300"/>
                </a:solidFill>
              </a:rPr>
              <a:t> в </a:t>
            </a:r>
            <a:r>
              <a:rPr lang="ru-RU" sz="2800" b="1" i="1" dirty="0" err="1">
                <a:solidFill>
                  <a:srgbClr val="663300"/>
                </a:solidFill>
              </a:rPr>
              <a:t>содо-вой</a:t>
            </a:r>
            <a:r>
              <a:rPr lang="ru-RU" sz="2800" b="1" i="1" dirty="0">
                <a:solidFill>
                  <a:srgbClr val="663300"/>
                </a:solidFill>
              </a:rPr>
              <a:t> среде с рН=9,5</a:t>
            </a:r>
          </a:p>
          <a:p>
            <a:pPr marL="514350" indent="-514350">
              <a:spcBef>
                <a:spcPct val="50000"/>
              </a:spcBef>
              <a:defRPr/>
            </a:pPr>
            <a:r>
              <a:rPr lang="ru-RU" sz="2800" b="1" i="1" smtClean="0">
                <a:solidFill>
                  <a:srgbClr val="663300"/>
                </a:solidFill>
              </a:rPr>
              <a:t>5. </a:t>
            </a:r>
            <a:r>
              <a:rPr lang="ru-RU" sz="2800" b="1" i="1" dirty="0">
                <a:solidFill>
                  <a:srgbClr val="663300"/>
                </a:solidFill>
              </a:rPr>
              <a:t>Активаторы сульфидов: медный купорос (200-500 г/т)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571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Схемы обогащения золота</a:t>
            </a: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428625" y="714375"/>
            <a:ext cx="8072438" cy="5929313"/>
            <a:chOff x="0" y="357166"/>
            <a:chExt cx="8073256" cy="5929352"/>
          </a:xfrm>
        </p:grpSpPr>
        <p:sp>
          <p:nvSpPr>
            <p:cNvPr id="6" name="Прямоугольник 5"/>
            <p:cNvSpPr/>
            <p:nvPr/>
          </p:nvSpPr>
          <p:spPr bwMode="auto">
            <a:xfrm>
              <a:off x="1214561" y="3571875"/>
              <a:ext cx="328645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8054" name="Text Box 49"/>
            <p:cNvSpPr txBox="1">
              <a:spLocks noChangeArrowheads="1"/>
            </p:cNvSpPr>
            <p:nvPr/>
          </p:nvSpPr>
          <p:spPr bwMode="auto">
            <a:xfrm>
              <a:off x="2643174" y="1989138"/>
              <a:ext cx="3071834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 bwMode="auto">
            <a:xfrm>
              <a:off x="857337" y="1643049"/>
              <a:ext cx="3286458" cy="214314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9" name="Прямая со стрелкой 8"/>
            <p:cNvCxnSpPr>
              <a:stCxn id="8" idx="1"/>
            </p:cNvCxnSpPr>
            <p:nvPr/>
          </p:nvCxnSpPr>
          <p:spPr bwMode="auto">
            <a:xfrm rot="10800000" flipH="1" flipV="1">
              <a:off x="857337" y="1749413"/>
              <a:ext cx="71445" cy="4251353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 bwMode="auto">
            <a:xfrm rot="5400000">
              <a:off x="4250191" y="3822702"/>
              <a:ext cx="500066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643003" y="1071546"/>
              <a:ext cx="335790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отсадка</a:t>
              </a:r>
            </a:p>
          </p:txBody>
        </p:sp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0" y="5929328"/>
              <a:ext cx="2357677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13" name="Прямоугольник 12"/>
            <p:cNvSpPr/>
            <p:nvPr/>
          </p:nvSpPr>
          <p:spPr bwMode="auto">
            <a:xfrm>
              <a:off x="2786345" y="2428868"/>
              <a:ext cx="328645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 стрелкой 13"/>
            <p:cNvCxnSpPr/>
            <p:nvPr/>
          </p:nvCxnSpPr>
          <p:spPr bwMode="auto">
            <a:xfrm rot="5400000">
              <a:off x="3894556" y="2963858"/>
              <a:ext cx="500065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 bwMode="auto">
            <a:xfrm>
              <a:off x="7144474" y="5357824"/>
              <a:ext cx="927194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 bwMode="auto">
            <a:xfrm rot="5400000">
              <a:off x="6357951" y="3644107"/>
              <a:ext cx="3429023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non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 bwMode="auto">
            <a:xfrm rot="5400000">
              <a:off x="2356110" y="1071546"/>
              <a:ext cx="430215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 bwMode="auto">
            <a:xfrm rot="5400000">
              <a:off x="3965994" y="1892289"/>
              <a:ext cx="357189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2214787" y="1928801"/>
              <a:ext cx="407235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измельчение</a:t>
              </a:r>
            </a:p>
          </p:txBody>
        </p:sp>
        <p:cxnSp>
          <p:nvCxnSpPr>
            <p:cNvPr id="20" name="Прямая со стрелкой 19"/>
            <p:cNvCxnSpPr/>
            <p:nvPr/>
          </p:nvCxnSpPr>
          <p:spPr bwMode="auto">
            <a:xfrm rot="5400000">
              <a:off x="6788078" y="4999840"/>
              <a:ext cx="714380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 bwMode="auto">
            <a:xfrm rot="16200000" flipH="1">
              <a:off x="54096" y="4768856"/>
              <a:ext cx="2428891" cy="34929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"/>
            <p:cNvSpPr txBox="1">
              <a:spLocks noChangeArrowheads="1"/>
            </p:cNvSpPr>
            <p:nvPr/>
          </p:nvSpPr>
          <p:spPr bwMode="auto">
            <a:xfrm>
              <a:off x="714447" y="3000371"/>
              <a:ext cx="442957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флотация или отсадка</a:t>
              </a:r>
            </a:p>
          </p:txBody>
        </p:sp>
        <p:sp>
          <p:nvSpPr>
            <p:cNvPr id="23" name="Прямоугольник 22"/>
            <p:cNvSpPr/>
            <p:nvPr/>
          </p:nvSpPr>
          <p:spPr bwMode="auto">
            <a:xfrm>
              <a:off x="3858016" y="4500568"/>
              <a:ext cx="3286458" cy="214314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3929461" y="3929064"/>
              <a:ext cx="3215013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классификация</a:t>
              </a:r>
            </a:p>
          </p:txBody>
        </p:sp>
        <p:cxnSp>
          <p:nvCxnSpPr>
            <p:cNvPr id="25" name="Прямая со стрелкой 24"/>
            <p:cNvCxnSpPr>
              <a:endCxn id="19" idx="0"/>
            </p:cNvCxnSpPr>
            <p:nvPr/>
          </p:nvCxnSpPr>
          <p:spPr bwMode="auto">
            <a:xfrm rot="10800000">
              <a:off x="4250169" y="1928801"/>
              <a:ext cx="3823087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 bwMode="auto">
            <a:xfrm rot="5400000">
              <a:off x="3501620" y="4999840"/>
              <a:ext cx="714380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 bwMode="auto">
            <a:xfrm>
              <a:off x="2572011" y="5786452"/>
              <a:ext cx="3286458" cy="214314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Rectangle 2"/>
            <p:cNvSpPr txBox="1">
              <a:spLocks noChangeArrowheads="1"/>
            </p:cNvSpPr>
            <p:nvPr/>
          </p:nvSpPr>
          <p:spPr bwMode="auto">
            <a:xfrm>
              <a:off x="2643456" y="5143510"/>
              <a:ext cx="3215013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цианирование</a:t>
              </a:r>
            </a:p>
          </p:txBody>
        </p:sp>
        <p:cxnSp>
          <p:nvCxnSpPr>
            <p:cNvPr id="29" name="Прямая со стрелкой 28"/>
            <p:cNvCxnSpPr/>
            <p:nvPr/>
          </p:nvCxnSpPr>
          <p:spPr bwMode="auto">
            <a:xfrm rot="10800000">
              <a:off x="1428895" y="5857890"/>
              <a:ext cx="114470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"/>
            <p:cNvSpPr txBox="1">
              <a:spLocks noChangeArrowheads="1"/>
            </p:cNvSpPr>
            <p:nvPr/>
          </p:nvSpPr>
          <p:spPr bwMode="auto">
            <a:xfrm>
              <a:off x="1071672" y="357166"/>
              <a:ext cx="285779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исходная руда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6.56799E-7 L 0.00313 -0.377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214563"/>
            <a:ext cx="9144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После флотации получают концентраты с  содержанием золота до 60 г/т, извлечение в концентрат 90 - 93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307181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 применением цианидов во флотации потери растворенного золота достигают  10 - 12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его необходимо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сорбировать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например, активированным углем (500 г/м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раствора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025E-6 L 0 -0.317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10"/>
          <p:cNvGraphicFramePr>
            <a:graphicFrameLocks noChangeAspect="1"/>
          </p:cNvGraphicFramePr>
          <p:nvPr/>
        </p:nvGraphicFramePr>
        <p:xfrm>
          <a:off x="3028950" y="630238"/>
          <a:ext cx="1446213" cy="700087"/>
        </p:xfrm>
        <a:graphic>
          <a:graphicData uri="http://schemas.openxmlformats.org/presentationml/2006/ole">
            <p:oleObj spid="_x0000_s14338" name="Формула" r:id="rId3" imgW="444240" imgH="203040" progId="Equation.3">
              <p:embed/>
            </p:oleObj>
          </a:graphicData>
        </a:graphic>
      </p:graphicFrame>
      <p:sp>
        <p:nvSpPr>
          <p:cNvPr id="20" name="Прямоугольник 2"/>
          <p:cNvSpPr/>
          <p:nvPr/>
        </p:nvSpPr>
        <p:spPr bwMode="auto">
          <a:xfrm>
            <a:off x="1259632" y="2636912"/>
            <a:ext cx="6317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Следовательно, если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2" name="Прямоугольник 2"/>
          <p:cNvSpPr/>
          <p:nvPr/>
        </p:nvSpPr>
        <p:spPr bwMode="auto">
          <a:xfrm>
            <a:off x="1" y="4581128"/>
            <a:ext cx="9144000" cy="64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то </a:t>
            </a: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частица </a:t>
            </a:r>
            <a:r>
              <a:rPr lang="ru-RU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утонет.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14339" name="Object 8"/>
          <p:cNvGraphicFramePr>
            <a:graphicFrameLocks noChangeAspect="1"/>
          </p:cNvGraphicFramePr>
          <p:nvPr/>
        </p:nvGraphicFramePr>
        <p:xfrm>
          <a:off x="2857500" y="1428750"/>
          <a:ext cx="2136775" cy="1177925"/>
        </p:xfrm>
        <a:graphic>
          <a:graphicData uri="http://schemas.openxmlformats.org/presentationml/2006/ole">
            <p:oleObj spid="_x0000_s14339" name="Формула" r:id="rId4" imgW="583920" imgH="304560" progId="Equation.3">
              <p:embed/>
            </p:oleObj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814388" y="3286125"/>
          <a:ext cx="6638925" cy="1030288"/>
        </p:xfrm>
        <a:graphic>
          <a:graphicData uri="http://schemas.openxmlformats.org/presentationml/2006/ole">
            <p:oleObj spid="_x0000_s14340" name="Формула" r:id="rId5" imgW="1815840" imgH="266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5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Цианирование</a:t>
            </a:r>
          </a:p>
        </p:txBody>
      </p:sp>
      <p:sp>
        <p:nvSpPr>
          <p:cNvPr id="72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Золотосодержащая пульпа перемешивается с цианидом для растворения золота: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7653" name="Object 11"/>
          <p:cNvGraphicFramePr>
            <a:graphicFrameLocks noChangeAspect="1"/>
          </p:cNvGraphicFramePr>
          <p:nvPr/>
        </p:nvGraphicFramePr>
        <p:xfrm>
          <a:off x="142875" y="3000375"/>
          <a:ext cx="8643938" cy="2257425"/>
        </p:xfrm>
        <a:graphic>
          <a:graphicData uri="http://schemas.openxmlformats.org/presentationml/2006/ole">
            <p:oleObj spid="_x0000_s40962" name="Формула" r:id="rId3" imgW="2489040" imgH="583920" progId="Equation.3">
              <p:embed/>
            </p:oleObj>
          </a:graphicData>
        </a:graphic>
      </p:graphicFrame>
      <p:sp>
        <p:nvSpPr>
          <p:cNvPr id="73" name="Text Box 15"/>
          <p:cNvSpPr txBox="1">
            <a:spLocks noChangeArrowheads="1"/>
          </p:cNvSpPr>
          <p:nvPr/>
        </p:nvSpPr>
        <p:spPr bwMode="auto">
          <a:xfrm>
            <a:off x="0" y="535781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Процесс осуществляют в среде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(известь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рН=11-12.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307181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применением сорбционных технологий с использованием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ак-тивированного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угля (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неселектив-ный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сорбент) и ионообменных смол в основном слабоосновной, селективной к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золоту.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21456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Из цианистых растворов золото извлекают несколькими способами: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857375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Осаждение золота цинковой пылью (15-20 г/м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раствора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3010" name="Object 11"/>
          <p:cNvGraphicFramePr>
            <a:graphicFrameLocks noChangeAspect="1"/>
          </p:cNvGraphicFramePr>
          <p:nvPr/>
        </p:nvGraphicFramePr>
        <p:xfrm>
          <a:off x="179512" y="3857625"/>
          <a:ext cx="8712968" cy="1050925"/>
        </p:xfrm>
        <a:graphic>
          <a:graphicData uri="http://schemas.openxmlformats.org/presentationml/2006/ole">
            <p:oleObj spid="_x0000_s41986" name="Формула" r:id="rId3" imgW="3009600" imgH="3171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полиметаллических сульфидных руд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9"/>
            <a:ext cx="9144000" cy="91157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n>
                  <a:solidFill>
                    <a:srgbClr val="4C3A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полезные минералы: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8840"/>
            <a:ext cx="9144000" cy="3357562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ru-RU" sz="4400" b="1" dirty="0" smtClean="0">
                <a:solidFill>
                  <a:srgbClr val="000066"/>
                </a:solidFill>
                <a:cs typeface="Times New Roman" pitchFamily="18" charset="0"/>
              </a:rPr>
              <a:t> галенит (сульфид свинца);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4400" b="1" dirty="0" smtClean="0">
                <a:solidFill>
                  <a:srgbClr val="000066"/>
                </a:solidFill>
                <a:cs typeface="Times New Roman" pitchFamily="18" charset="0"/>
              </a:rPr>
              <a:t> сфалерит (сульфид цинка);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4400" b="1" dirty="0" smtClean="0">
                <a:solidFill>
                  <a:srgbClr val="000066"/>
                </a:solidFill>
                <a:cs typeface="Times New Roman" pitchFamily="18" charset="0"/>
              </a:rPr>
              <a:t> сульфиды меди;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4400" b="1" dirty="0" smtClean="0">
                <a:solidFill>
                  <a:srgbClr val="000066"/>
                </a:solidFill>
                <a:cs typeface="Times New Roman" pitchFamily="18" charset="0"/>
              </a:rPr>
              <a:t> пирит </a:t>
            </a:r>
            <a:r>
              <a:rPr lang="ru-RU" sz="4800" b="1" dirty="0" smtClean="0">
                <a:solidFill>
                  <a:srgbClr val="000066"/>
                </a:solidFill>
                <a:cs typeface="Times New Roman" pitchFamily="18" charset="0"/>
              </a:rPr>
              <a:t>(сульфид железа</a:t>
            </a:r>
            <a:r>
              <a:rPr lang="ru-RU" sz="4800" b="1" dirty="0" smtClean="0">
                <a:solidFill>
                  <a:srgbClr val="000066"/>
                </a:solidFill>
                <a:cs typeface="Times New Roman" pitchFamily="18" charset="0"/>
              </a:rPr>
              <a:t>).</a:t>
            </a:r>
            <a:endParaRPr lang="ru-RU" sz="4800" b="1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4800" b="1" dirty="0" smtClean="0">
              <a:solidFill>
                <a:srgbClr val="000066"/>
              </a:solidFill>
              <a:cs typeface="Times New Roman" pitchFamily="18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85750" y="2928938"/>
            <a:ext cx="88582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Суммарное содержание в рудах –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2-3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     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4" grpId="0"/>
    </p:bld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1500188"/>
            <a:ext cx="928687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В зонах окисления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месторож-дений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полиметаллических руд распространены окисленные минералы (по классификации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Эйгелеса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относятся к 3 группе):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071938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Церус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PbCO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англезит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ZnCO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каламит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[Si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](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OH)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окисленные медные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минералы.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6161E-6 L -2.5E-6 -0.213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0"/>
          <p:cNvSpPr txBox="1">
            <a:spLocks noChangeArrowheads="1"/>
          </p:cNvSpPr>
          <p:nvPr/>
        </p:nvSpPr>
        <p:spPr bwMode="auto">
          <a:xfrm>
            <a:off x="0" y="2071688"/>
            <a:ext cx="9144000" cy="31083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флотации: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  </a:t>
            </a:r>
            <a:r>
              <a:rPr lang="ru-RU" sz="2800" b="1" i="1" dirty="0" err="1"/>
              <a:t>ксантогенаты</a:t>
            </a:r>
            <a:r>
              <a:rPr lang="ru-RU" sz="2800" b="1" i="1" dirty="0">
                <a:solidFill>
                  <a:srgbClr val="663300"/>
                </a:solidFill>
              </a:rPr>
              <a:t> (бутиловый, изобутиловый, изопропиловый, амиловый, изоамиловый и </a:t>
            </a:r>
            <a:r>
              <a:rPr lang="ru-RU" sz="2800" b="1" i="1" dirty="0" smtClean="0">
                <a:solidFill>
                  <a:srgbClr val="663300"/>
                </a:solidFill>
              </a:rPr>
              <a:t>т.д.) </a:t>
            </a:r>
            <a:r>
              <a:rPr lang="ru-RU" sz="2800" b="1" i="1" dirty="0">
                <a:solidFill>
                  <a:srgbClr val="663300"/>
                </a:solidFill>
              </a:rPr>
              <a:t>(расход 70-200 г/т) или их смесь с </a:t>
            </a:r>
            <a:r>
              <a:rPr lang="ru-RU" sz="2800" b="1" i="1" dirty="0"/>
              <a:t>аэрофлотами</a:t>
            </a:r>
            <a:r>
              <a:rPr lang="ru-RU" sz="2800" b="1" i="1" dirty="0">
                <a:solidFill>
                  <a:srgbClr val="663300"/>
                </a:solidFill>
              </a:rPr>
              <a:t> (расход 15-60 г/т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0" y="3429000"/>
            <a:ext cx="9144000" cy="1816100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2. </a:t>
            </a:r>
            <a:r>
              <a:rPr lang="ru-RU" sz="2800" b="1" i="1" dirty="0">
                <a:solidFill>
                  <a:srgbClr val="663300"/>
                </a:solidFill>
              </a:rPr>
              <a:t>Регуляторы среды: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/>
              <a:t>сода</a:t>
            </a:r>
            <a:r>
              <a:rPr lang="ru-RU" sz="2800" b="1" i="1" dirty="0">
                <a:solidFill>
                  <a:srgbClr val="663300"/>
                </a:solidFill>
              </a:rPr>
              <a:t> (расход 200-700г/т),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/>
              <a:t>известь</a:t>
            </a:r>
            <a:r>
              <a:rPr lang="ru-RU" sz="2800" b="1" i="1" dirty="0">
                <a:solidFill>
                  <a:srgbClr val="663300"/>
                </a:solidFill>
              </a:rPr>
              <a:t> (расход 100-700г/т) </a:t>
            </a:r>
            <a:r>
              <a:rPr lang="ru-RU" sz="2800" b="1" i="1" dirty="0" smtClean="0">
                <a:solidFill>
                  <a:srgbClr val="663300"/>
                </a:solidFill>
              </a:rPr>
              <a:t>рН=8-9,5.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4" name="Text Box 50"/>
          <p:cNvSpPr txBox="1">
            <a:spLocks noChangeArrowheads="1"/>
          </p:cNvSpPr>
          <p:nvPr/>
        </p:nvSpPr>
        <p:spPr bwMode="auto">
          <a:xfrm>
            <a:off x="0" y="5357813"/>
            <a:ext cx="9144000" cy="95408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3.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 – сосновое масло, Т-80, </a:t>
            </a:r>
            <a:r>
              <a:rPr lang="ru-RU" sz="2800" b="1" i="1" dirty="0" err="1">
                <a:solidFill>
                  <a:srgbClr val="663300"/>
                </a:solidFill>
              </a:rPr>
              <a:t>циклогексанол</a:t>
            </a:r>
            <a:r>
              <a:rPr lang="ru-RU" sz="2800" b="1" i="1" dirty="0">
                <a:solidFill>
                  <a:srgbClr val="663300"/>
                </a:solidFill>
              </a:rPr>
              <a:t>, МИБК (10-40 г/т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022E-7 L 0 -0.26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3" grpId="0" animBg="1"/>
      <p:bldP spid="4" grpId="0" animBg="1"/>
    </p:bld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Text Box 50"/>
          <p:cNvSpPr txBox="1">
            <a:spLocks noChangeArrowheads="1"/>
          </p:cNvSpPr>
          <p:nvPr/>
        </p:nvSpPr>
        <p:spPr bwMode="auto">
          <a:xfrm>
            <a:off x="214313" y="142875"/>
            <a:ext cx="8715375" cy="612457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51435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4. </a:t>
            </a:r>
            <a:r>
              <a:rPr lang="ru-RU" sz="2800" b="1" i="1" dirty="0">
                <a:solidFill>
                  <a:srgbClr val="663300"/>
                </a:solidFill>
              </a:rPr>
              <a:t>Депрессоры : – </a:t>
            </a:r>
            <a:r>
              <a:rPr lang="ru-RU" sz="2800" b="1" i="1" u="sng" dirty="0">
                <a:solidFill>
                  <a:srgbClr val="663300"/>
                </a:solidFill>
              </a:rPr>
              <a:t>сульфидов</a:t>
            </a:r>
            <a:r>
              <a:rPr lang="ru-RU" sz="2800" b="1" i="1" dirty="0">
                <a:solidFill>
                  <a:srgbClr val="663300"/>
                </a:solidFill>
              </a:rPr>
              <a:t>: свинца – смесь сульфита натрия 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SO</a:t>
            </a:r>
            <a:r>
              <a:rPr lang="ru-RU" sz="2800" b="1" i="1" baseline="-25000" dirty="0">
                <a:solidFill>
                  <a:srgbClr val="663300"/>
                </a:solidFill>
              </a:rPr>
              <a:t>3</a:t>
            </a:r>
            <a:r>
              <a:rPr lang="en-US" sz="2800" b="1" i="1" dirty="0">
                <a:solidFill>
                  <a:srgbClr val="663300"/>
                </a:solidFill>
              </a:rPr>
              <a:t>)</a:t>
            </a:r>
            <a:r>
              <a:rPr lang="ru-RU" sz="2800" b="1" i="1" dirty="0">
                <a:solidFill>
                  <a:srgbClr val="663300"/>
                </a:solidFill>
              </a:rPr>
              <a:t>, тиосульфата натрия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O</a:t>
            </a:r>
            <a:r>
              <a:rPr lang="ru-RU" sz="2800" b="1" i="1" baseline="-25000" dirty="0">
                <a:solidFill>
                  <a:srgbClr val="663300"/>
                </a:solidFill>
              </a:rPr>
              <a:t>3</a:t>
            </a:r>
            <a:r>
              <a:rPr lang="en-US" sz="2800" b="1" i="1" dirty="0">
                <a:solidFill>
                  <a:srgbClr val="663300"/>
                </a:solidFill>
              </a:rPr>
              <a:t>)</a:t>
            </a:r>
            <a:r>
              <a:rPr lang="ru-RU" sz="2800" b="1" i="1" dirty="0">
                <a:solidFill>
                  <a:srgbClr val="663300"/>
                </a:solidFill>
              </a:rPr>
              <a:t> и сульфата железа </a:t>
            </a:r>
            <a:r>
              <a:rPr lang="en-US" sz="2800" b="1" i="1" dirty="0">
                <a:solidFill>
                  <a:srgbClr val="663300"/>
                </a:solidFill>
              </a:rPr>
              <a:t>(Fe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SO</a:t>
            </a:r>
            <a:r>
              <a:rPr lang="en-US" sz="2800" b="1" i="1" baseline="-25000" dirty="0">
                <a:solidFill>
                  <a:srgbClr val="663300"/>
                </a:solidFill>
              </a:rPr>
              <a:t>4</a:t>
            </a:r>
            <a:r>
              <a:rPr lang="en-US" sz="2800" b="1" i="1" dirty="0">
                <a:solidFill>
                  <a:srgbClr val="663300"/>
                </a:solidFill>
              </a:rPr>
              <a:t>)</a:t>
            </a:r>
            <a:r>
              <a:rPr lang="ru-RU" sz="2800" b="1" i="1" dirty="0">
                <a:solidFill>
                  <a:srgbClr val="663300"/>
                </a:solidFill>
              </a:rPr>
              <a:t>; бихромат натрия (900 г/т</a:t>
            </a:r>
            <a:r>
              <a:rPr lang="ru-RU" sz="2800" b="1" i="1" dirty="0" smtClean="0">
                <a:solidFill>
                  <a:srgbClr val="663300"/>
                </a:solidFill>
              </a:rPr>
              <a:t>);</a:t>
            </a:r>
            <a:endParaRPr lang="ru-RU" sz="2800" b="1" i="1" dirty="0">
              <a:solidFill>
                <a:srgbClr val="663300"/>
              </a:solidFill>
            </a:endParaRPr>
          </a:p>
          <a:p>
            <a:pPr indent="-51435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меди – цианиды натрия, калия (</a:t>
            </a:r>
            <a:r>
              <a:rPr lang="en-US" sz="2800" b="1" i="1" dirty="0" err="1">
                <a:solidFill>
                  <a:srgbClr val="663300"/>
                </a:solidFill>
              </a:rPr>
              <a:t>NaCN</a:t>
            </a:r>
            <a:r>
              <a:rPr lang="en-US" sz="2800" b="1" i="1" dirty="0">
                <a:solidFill>
                  <a:srgbClr val="663300"/>
                </a:solidFill>
              </a:rPr>
              <a:t>, KCN</a:t>
            </a:r>
            <a:r>
              <a:rPr lang="ru-RU" sz="2800" b="1" i="1" dirty="0">
                <a:solidFill>
                  <a:srgbClr val="663300"/>
                </a:solidFill>
              </a:rPr>
              <a:t>)  (25 – 100 г/т); сернокислый натрий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SO</a:t>
            </a:r>
            <a:r>
              <a:rPr lang="ru-RU" sz="2800" b="1" i="1" baseline="-25000" dirty="0">
                <a:solidFill>
                  <a:srgbClr val="663300"/>
                </a:solidFill>
              </a:rPr>
              <a:t>4</a:t>
            </a:r>
            <a:r>
              <a:rPr lang="en-US" sz="2800" b="1" i="1" dirty="0">
                <a:solidFill>
                  <a:srgbClr val="663300"/>
                </a:solidFill>
              </a:rPr>
              <a:t>)</a:t>
            </a:r>
            <a:r>
              <a:rPr lang="ru-RU" sz="2800" b="1" i="1" dirty="0">
                <a:solidFill>
                  <a:srgbClr val="663300"/>
                </a:solidFill>
              </a:rPr>
              <a:t> (250 – 1000 г/т</a:t>
            </a:r>
            <a:r>
              <a:rPr lang="ru-RU" sz="2800" b="1" i="1" dirty="0" smtClean="0">
                <a:solidFill>
                  <a:srgbClr val="663300"/>
                </a:solidFill>
              </a:rPr>
              <a:t>);</a:t>
            </a:r>
            <a:endParaRPr lang="ru-RU" sz="2800" b="1" i="1" dirty="0">
              <a:solidFill>
                <a:srgbClr val="663300"/>
              </a:solidFill>
            </a:endParaRPr>
          </a:p>
          <a:p>
            <a:pPr indent="-51435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цинка</a:t>
            </a:r>
            <a:r>
              <a:rPr lang="en-US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>
                <a:solidFill>
                  <a:srgbClr val="663300"/>
                </a:solidFill>
              </a:rPr>
              <a:t>– цианиды натрия (расход до 100 г/т)  </a:t>
            </a:r>
            <a:r>
              <a:rPr lang="en-US" sz="2800" b="1" i="1" dirty="0">
                <a:solidFill>
                  <a:srgbClr val="663300"/>
                </a:solidFill>
              </a:rPr>
              <a:t>[</a:t>
            </a:r>
            <a:r>
              <a:rPr lang="ru-RU" sz="2800" b="1" i="1" dirty="0">
                <a:solidFill>
                  <a:srgbClr val="663300"/>
                </a:solidFill>
              </a:rPr>
              <a:t>в сочетании с тиосульфатом натрия (100 – 1000 г/т) расход цианида натрия 2-10 г/т </a:t>
            </a:r>
            <a:r>
              <a:rPr lang="en-US" sz="2800" b="1" i="1" dirty="0">
                <a:solidFill>
                  <a:srgbClr val="663300"/>
                </a:solidFill>
              </a:rPr>
              <a:t>]</a:t>
            </a:r>
            <a:r>
              <a:rPr lang="ru-RU" sz="2800" b="1" i="1" dirty="0">
                <a:solidFill>
                  <a:srgbClr val="663300"/>
                </a:solidFill>
              </a:rPr>
              <a:t>; цианиды в сочетании с сульфитом натрия, сернистым газом, а также с цинковым купоросом (расход реагентов 10 – 100 г/т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r>
              <a:rPr lang="en-US" sz="2800" b="1" i="1" dirty="0" smtClean="0">
                <a:solidFill>
                  <a:srgbClr val="663300"/>
                </a:solidFill>
              </a:rPr>
              <a:t>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50"/>
          <p:cNvSpPr txBox="1">
            <a:spLocks noChangeArrowheads="1"/>
          </p:cNvSpPr>
          <p:nvPr/>
        </p:nvSpPr>
        <p:spPr bwMode="auto">
          <a:xfrm>
            <a:off x="214313" y="1643063"/>
            <a:ext cx="8715375" cy="1600200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</a:pPr>
            <a:r>
              <a:rPr lang="ru-RU" sz="2800" b="1" i="1" u="sng" dirty="0">
                <a:solidFill>
                  <a:srgbClr val="663300"/>
                </a:solidFill>
              </a:rPr>
              <a:t>породы </a:t>
            </a:r>
            <a:r>
              <a:rPr lang="ru-RU" sz="2800" b="1" i="1" dirty="0">
                <a:solidFill>
                  <a:srgbClr val="663300"/>
                </a:solidFill>
              </a:rPr>
              <a:t>: </a:t>
            </a:r>
          </a:p>
          <a:p>
            <a:pPr marL="514350" indent="-51435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КМЦ (0,3 – 0,5 кг/т); сернистый натрий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S)</a:t>
            </a:r>
            <a:r>
              <a:rPr lang="ru-RU" sz="2800" b="1" i="1" dirty="0">
                <a:solidFill>
                  <a:srgbClr val="663300"/>
                </a:solidFill>
              </a:rPr>
              <a:t>, жидкое стекло, </a:t>
            </a:r>
            <a:r>
              <a:rPr lang="ru-RU" sz="2800" b="1" i="1" dirty="0" smtClean="0">
                <a:solidFill>
                  <a:srgbClr val="663300"/>
                </a:solidFill>
              </a:rPr>
              <a:t>крахмал.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214313" y="3857625"/>
            <a:ext cx="8715375" cy="224631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5. </a:t>
            </a:r>
            <a:r>
              <a:rPr lang="ru-RU" sz="2800" b="1" i="1" dirty="0">
                <a:solidFill>
                  <a:srgbClr val="663300"/>
                </a:solidFill>
              </a:rPr>
              <a:t>Активаторы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сфалерита:   </a:t>
            </a:r>
            <a:r>
              <a:rPr lang="ru-RU" sz="2800" b="1" i="1" dirty="0"/>
              <a:t>медный купорос </a:t>
            </a:r>
            <a:r>
              <a:rPr lang="ru-RU" sz="2800" b="1" i="1" dirty="0">
                <a:solidFill>
                  <a:srgbClr val="663300"/>
                </a:solidFill>
              </a:rPr>
              <a:t>(200-800 г/т);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окисленных минералов  – </a:t>
            </a:r>
            <a:r>
              <a:rPr lang="ru-RU" sz="2800" b="1" i="1" dirty="0"/>
              <a:t>сернистый натрий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</a:t>
            </a:r>
            <a:r>
              <a:rPr lang="en-US" sz="2800" b="1" i="1" dirty="0" smtClean="0">
                <a:solidFill>
                  <a:srgbClr val="663300"/>
                </a:solidFill>
              </a:rPr>
              <a:t>)</a:t>
            </a:r>
            <a:r>
              <a:rPr lang="ru-RU" sz="2800" b="1" i="1" dirty="0" smtClean="0">
                <a:solidFill>
                  <a:srgbClr val="663300"/>
                </a:solidFill>
              </a:rPr>
              <a:t>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265220" name="Text Box 50"/>
          <p:cNvSpPr txBox="1">
            <a:spLocks noChangeArrowheads="1"/>
          </p:cNvSpPr>
          <p:nvPr/>
        </p:nvSpPr>
        <p:spPr bwMode="auto">
          <a:xfrm>
            <a:off x="214313" y="714375"/>
            <a:ext cx="8715375" cy="954088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51435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пирита : известь </a:t>
            </a:r>
            <a:r>
              <a:rPr lang="ru-RU" sz="2800" b="1" i="1" dirty="0" err="1">
                <a:solidFill>
                  <a:srgbClr val="663300"/>
                </a:solidFill>
              </a:rPr>
              <a:t>рН</a:t>
            </a:r>
            <a:r>
              <a:rPr lang="ru-RU" sz="2800" b="1" i="1" dirty="0">
                <a:solidFill>
                  <a:srgbClr val="663300"/>
                </a:solidFill>
              </a:rPr>
              <a:t> =10,8-11,2; цинковый купорос (расход 100 – 1300 г/т</a:t>
            </a:r>
            <a:r>
              <a:rPr lang="ru-RU" sz="2800" b="1" i="1" dirty="0" smtClean="0">
                <a:solidFill>
                  <a:srgbClr val="663300"/>
                </a:solidFill>
              </a:rPr>
              <a:t>);</a:t>
            </a:r>
            <a:r>
              <a:rPr lang="en-US" sz="2800" b="1" i="1" dirty="0" smtClean="0">
                <a:solidFill>
                  <a:srgbClr val="663300"/>
                </a:solidFill>
              </a:rPr>
              <a:t>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714625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Коллективная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флотация перспективна для бедных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полиме-таллических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 при агрегатной вкрапленности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сульфидов.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Флотационные схемы</a:t>
            </a: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3571875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Проводится после грубого измельчения руды (45-55% класса 0,074 мм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485775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При неравномерной вкрапленности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про-водится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две стадии с измельчением до 80-85% класса 0,074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мм.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0444E-6 L 0 -0.27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Селективная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флотация </a:t>
            </a: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применяется для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крупновкраплен-ных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143375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Степень измельчения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определя-ется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размером зерен полезного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компонента.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3000375" y="2500313"/>
            <a:ext cx="2786063" cy="1789112"/>
            <a:chOff x="357188" y="2143125"/>
            <a:chExt cx="2786062" cy="1789113"/>
          </a:xfrm>
        </p:grpSpPr>
        <p:sp>
          <p:nvSpPr>
            <p:cNvPr id="7" name="Дуга 6"/>
            <p:cNvSpPr/>
            <p:nvPr/>
          </p:nvSpPr>
          <p:spPr bwMode="auto">
            <a:xfrm rot="16635264">
              <a:off x="2197100" y="2911476"/>
              <a:ext cx="914401" cy="914400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328" name="Прямоугольник 5"/>
            <p:cNvSpPr>
              <a:spLocks noChangeArrowheads="1"/>
            </p:cNvSpPr>
            <p:nvPr/>
          </p:nvSpPr>
          <p:spPr bwMode="auto">
            <a:xfrm>
              <a:off x="1285852" y="2928934"/>
              <a:ext cx="928691" cy="857251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tx1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 bwMode="auto">
            <a:xfrm>
              <a:off x="428626" y="2857500"/>
              <a:ext cx="428625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1714501" y="2143125"/>
              <a:ext cx="571500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г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1" name="Text Box 16"/>
            <p:cNvSpPr txBox="1">
              <a:spLocks noChangeArrowheads="1"/>
            </p:cNvSpPr>
            <p:nvPr/>
          </p:nvSpPr>
          <p:spPr bwMode="auto">
            <a:xfrm>
              <a:off x="2571750" y="3286126"/>
              <a:ext cx="571500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ж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6332" name="Text Box 16"/>
            <p:cNvSpPr txBox="1">
              <a:spLocks noChangeArrowheads="1"/>
            </p:cNvSpPr>
            <p:nvPr/>
          </p:nvSpPr>
          <p:spPr bwMode="auto">
            <a:xfrm>
              <a:off x="1428728" y="3071809"/>
              <a:ext cx="564546" cy="646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</a:rPr>
                <a:t>т</a:t>
              </a:r>
              <a:endParaRPr lang="fr-FR" sz="3600" b="1">
                <a:solidFill>
                  <a:srgbClr val="FFFF00"/>
                </a:solidFill>
              </a:endParaRPr>
            </a:p>
          </p:txBody>
        </p:sp>
        <p:sp>
          <p:nvSpPr>
            <p:cNvPr id="17" name="Дуга 16"/>
            <p:cNvSpPr/>
            <p:nvPr/>
          </p:nvSpPr>
          <p:spPr bwMode="auto">
            <a:xfrm>
              <a:off x="357188" y="2857500"/>
              <a:ext cx="914400" cy="914401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 bwMode="auto">
            <a:xfrm>
              <a:off x="2679700" y="2919412"/>
              <a:ext cx="43338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3000375" y="2500313"/>
            <a:ext cx="2714625" cy="2571750"/>
            <a:chOff x="4714876" y="3929066"/>
            <a:chExt cx="2714644" cy="2571768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4714876" y="4000503"/>
              <a:ext cx="2714644" cy="2500331"/>
            </a:xfrm>
            <a:prstGeom prst="line">
              <a:avLst/>
            </a:prstGeom>
            <a:ln w="444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10800000" flipV="1">
              <a:off x="4714876" y="3929066"/>
              <a:ext cx="2643207" cy="2500329"/>
            </a:xfrm>
            <a:prstGeom prst="line">
              <a:avLst/>
            </a:prstGeom>
            <a:ln w="444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"/>
          <p:cNvSpPr/>
          <p:nvPr/>
        </p:nvSpPr>
        <p:spPr bwMode="auto">
          <a:xfrm>
            <a:off x="0" y="4214813"/>
            <a:ext cx="9144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Периметр смачивания для частиц геометрически правильной формы может располагаться либо на верхней либо на </a:t>
            </a: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нижней </a:t>
            </a:r>
            <a:r>
              <a:rPr lang="ru-RU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грани.</a:t>
            </a:r>
            <a:endParaRPr lang="ru-RU" sz="36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5319E-6 L 0.00278 -0.236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1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80204E-6 L -0.00017 -0.240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85725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Первичные шламы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отдельно и объединяют с коллективным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концентратом.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3214688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разделения коллективного концентрата производят десорбцию собирателя с поверхности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сульфидов.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357188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>
              <a:buFontTx/>
              <a:buAutoNum type="arabicPeriod"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Сернистым натрием (3-6 кг/т) с отмывкой реагентов;</a:t>
            </a:r>
          </a:p>
          <a:p>
            <a:pPr marL="742950" indent="-742950">
              <a:buFontTx/>
              <a:buAutoNum type="arabicPeriod"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Сгущением и фильтрованием коллективного концентрата,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де-сорбцией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сернистым натрием (до 3 кг/т) и активированным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уг-лем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(до 1 кг/т)  без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отмывки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реагентов;</a:t>
            </a:r>
          </a:p>
          <a:p>
            <a:pPr marL="742950" indent="-742950">
              <a:buFontTx/>
              <a:buAutoNum type="arabicPeriod"/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Пропаркой коллективного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кон-центрата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щелочной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среде.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428875"/>
            <a:ext cx="91440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</a:t>
            </a:r>
            <a:r>
              <a:rPr lang="ru-RU" sz="5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десорбирования</a:t>
            </a: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собирателя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85750" y="2357438"/>
            <a:ext cx="82296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При наличии в руде двух модификаций одного и того же минерала, имеющих разную </a:t>
            </a:r>
            <a:r>
              <a:rPr lang="ru-RU" sz="4400" b="1" i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флотируемость</a:t>
            </a:r>
            <a:r>
              <a:rPr lang="ru-RU" sz="4400" b="1" i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применяется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документы\Лекционные курсы\Флотация\Флотационные методы обогащения\рисIV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571500"/>
            <a:ext cx="5643562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500063" y="1500188"/>
            <a:ext cx="82296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Схема коллективно-селективной флотации полиметаллических руд (например, медно-цинковых </a:t>
            </a:r>
            <a:r>
              <a:rPr lang="ru-RU" sz="4400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пиритсодержащих</a:t>
            </a:r>
            <a:r>
              <a:rPr lang="ru-RU" sz="4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) в два </a:t>
            </a:r>
            <a:r>
              <a:rPr lang="ru-RU" sz="44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приема</a:t>
            </a:r>
            <a:endParaRPr lang="ru-RU" sz="44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0" y="0"/>
            <a:ext cx="277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схема </a:t>
            </a: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№1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5" grpId="0"/>
    </p:bld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071563"/>
            <a:ext cx="91440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наличии в руде трех-, четырех и более компонентов применяют коллективно-селективные флотационные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 descr="D:\документы\Лекционные курсы\Флотация\Флотационные методы обогащения\рисIV9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357313"/>
            <a:ext cx="83058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0"/>
            <a:ext cx="277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Схема №2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2" descr="D:\документы\Лекционные курсы\Флотация\Флотационные методы обогащения\рисIV9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714375"/>
            <a:ext cx="85725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-142875"/>
            <a:ext cx="277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Схема №3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2" descr="D:\документы\Лекционные курсы\Флотация\Флотационные методы обогащения\рисIV9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69850"/>
            <a:ext cx="600075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277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Схема №4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14313"/>
            <a:ext cx="9144000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Кондиционные свинцовые концентраты   содержат 40-73% свинца при извлечении 80 - 95%;</a:t>
            </a:r>
          </a:p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цинковые - 40-60% цинка при извлечении 70 - 93%;</a:t>
            </a:r>
          </a:p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медные – 18-40% меди при извлечении 60 – 80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132856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  <a:endParaRPr lang="ru-RU" sz="6000" b="1" dirty="0" smtClean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медно-никелевых </a:t>
            </a: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</a:t>
            </a:r>
            <a:endParaRPr lang="ru-RU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Разновидности флотации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Пленочная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Масляная флотация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Масляная грануляция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твердой стенкой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Пенная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Электрофлотация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кипячением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флотация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под давлением (разряжением)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91" name="Object 8"/>
          <p:cNvGraphicFramePr>
            <a:graphicFrameLocks noChangeAspect="1"/>
          </p:cNvGraphicFramePr>
          <p:nvPr/>
        </p:nvGraphicFramePr>
        <p:xfrm>
          <a:off x="977900" y="2786063"/>
          <a:ext cx="7013575" cy="1177925"/>
        </p:xfrm>
        <a:graphic>
          <a:graphicData uri="http://schemas.openxmlformats.org/presentationml/2006/ole">
            <p:oleObj spid="_x0000_s15362" name="Формула" r:id="rId3" imgW="1917360" imgH="304560" progId="Equation.3">
              <p:embed/>
            </p:oleObj>
          </a:graphicData>
        </a:graphic>
      </p:graphicFrame>
      <p:grpSp>
        <p:nvGrpSpPr>
          <p:cNvPr id="2" name="Группа 60"/>
          <p:cNvGrpSpPr>
            <a:grpSpLocks/>
          </p:cNvGrpSpPr>
          <p:nvPr/>
        </p:nvGrpSpPr>
        <p:grpSpPr bwMode="auto">
          <a:xfrm>
            <a:off x="642938" y="2071688"/>
            <a:ext cx="7008812" cy="2249487"/>
            <a:chOff x="357158" y="2357430"/>
            <a:chExt cx="7008842" cy="2249495"/>
          </a:xfrm>
        </p:grpSpPr>
        <p:grpSp>
          <p:nvGrpSpPr>
            <p:cNvPr id="15380" name="Группа 35"/>
            <p:cNvGrpSpPr>
              <a:grpSpLocks/>
            </p:cNvGrpSpPr>
            <p:nvPr/>
          </p:nvGrpSpPr>
          <p:grpSpPr bwMode="auto">
            <a:xfrm>
              <a:off x="357158" y="2357430"/>
              <a:ext cx="5000643" cy="831850"/>
              <a:chOff x="500034" y="2500306"/>
              <a:chExt cx="5000643" cy="831850"/>
            </a:xfrm>
          </p:grpSpPr>
          <p:sp>
            <p:nvSpPr>
              <p:cNvPr id="31" name="Прямоугольник 2"/>
              <p:cNvSpPr/>
              <p:nvPr/>
            </p:nvSpPr>
            <p:spPr bwMode="auto">
              <a:xfrm>
                <a:off x="500034" y="2500306"/>
                <a:ext cx="2500323" cy="6461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indent="-342900" algn="ctr">
                  <a:spcBef>
                    <a:spcPct val="20000"/>
                  </a:spcBef>
                  <a:defRPr/>
                </a:pPr>
                <a:r>
                  <a:rPr lang="ru-RU" sz="3600" b="1" dirty="0">
                    <a:solidFill>
                      <a:srgbClr val="8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endParaRPr lang="ru-RU" sz="3600" dirty="0">
                  <a:solidFill>
                    <a:srgbClr val="8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5365" name="Object 3"/>
              <p:cNvGraphicFramePr>
                <a:graphicFrameLocks noChangeAspect="1"/>
              </p:cNvGraphicFramePr>
              <p:nvPr/>
            </p:nvGraphicFramePr>
            <p:xfrm>
              <a:off x="2857488" y="2500306"/>
              <a:ext cx="1446212" cy="831850"/>
            </p:xfrm>
            <a:graphic>
              <a:graphicData uri="http://schemas.openxmlformats.org/presentationml/2006/ole">
                <p:oleObj spid="_x0000_s15365" name="Формула" r:id="rId4" imgW="444240" imgH="241200" progId="Equation.3">
                  <p:embed/>
                </p:oleObj>
              </a:graphicData>
            </a:graphic>
          </p:graphicFrame>
          <p:sp>
            <p:nvSpPr>
              <p:cNvPr id="34" name="Прямоугольник 2"/>
              <p:cNvSpPr/>
              <p:nvPr/>
            </p:nvSpPr>
            <p:spPr bwMode="auto">
              <a:xfrm>
                <a:off x="3929048" y="2500306"/>
                <a:ext cx="1571632" cy="6461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indent="-342900" algn="ctr">
                  <a:spcBef>
                    <a:spcPct val="20000"/>
                  </a:spcBef>
                  <a:defRPr/>
                </a:pPr>
                <a:r>
                  <a:rPr lang="ru-RU" sz="3600" b="1" dirty="0">
                    <a:solidFill>
                      <a:srgbClr val="8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, то </a:t>
                </a:r>
                <a:endParaRPr lang="ru-RU" sz="3600" dirty="0">
                  <a:solidFill>
                    <a:srgbClr val="8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aphicFrame>
          <p:nvGraphicFramePr>
            <p:cNvPr id="15364" name="Object 9"/>
            <p:cNvGraphicFramePr>
              <a:graphicFrameLocks noChangeAspect="1"/>
            </p:cNvGraphicFramePr>
            <p:nvPr/>
          </p:nvGraphicFramePr>
          <p:xfrm>
            <a:off x="1746226" y="3428996"/>
            <a:ext cx="5619774" cy="1177929"/>
          </p:xfrm>
          <a:graphic>
            <a:graphicData uri="http://schemas.openxmlformats.org/presentationml/2006/ole">
              <p:oleObj spid="_x0000_s15364" name="Формула" r:id="rId5" imgW="1536480" imgH="304560" progId="Equation.3">
                <p:embed/>
              </p:oleObj>
            </a:graphicData>
          </a:graphic>
        </p:graphicFrame>
      </p:grpSp>
      <p:grpSp>
        <p:nvGrpSpPr>
          <p:cNvPr id="4" name="Группа 61"/>
          <p:cNvGrpSpPr>
            <a:grpSpLocks/>
          </p:cNvGrpSpPr>
          <p:nvPr/>
        </p:nvGrpSpPr>
        <p:grpSpPr bwMode="auto">
          <a:xfrm>
            <a:off x="3286125" y="4357688"/>
            <a:ext cx="4872038" cy="2000250"/>
            <a:chOff x="3000364" y="4572008"/>
            <a:chExt cx="4872074" cy="2000259"/>
          </a:xfrm>
        </p:grpSpPr>
        <p:grpSp>
          <p:nvGrpSpPr>
            <p:cNvPr id="15368" name="Группа 39"/>
            <p:cNvGrpSpPr>
              <a:grpSpLocks/>
            </p:cNvGrpSpPr>
            <p:nvPr/>
          </p:nvGrpSpPr>
          <p:grpSpPr bwMode="auto">
            <a:xfrm>
              <a:off x="3000364" y="4572008"/>
              <a:ext cx="2786062" cy="2000259"/>
              <a:chOff x="357188" y="2143125"/>
              <a:chExt cx="2786062" cy="2000259"/>
            </a:xfrm>
          </p:grpSpPr>
          <p:sp>
            <p:nvSpPr>
              <p:cNvPr id="46" name="Дуга 45"/>
              <p:cNvSpPr/>
              <p:nvPr/>
            </p:nvSpPr>
            <p:spPr bwMode="auto">
              <a:xfrm rot="16635264">
                <a:off x="2197116" y="2911477"/>
                <a:ext cx="914404" cy="914407"/>
              </a:xfrm>
              <a:prstGeom prst="arc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5373" name="Прямоугольник 5"/>
              <p:cNvSpPr>
                <a:spLocks noChangeArrowheads="1"/>
              </p:cNvSpPr>
              <p:nvPr/>
            </p:nvSpPr>
            <p:spPr bwMode="auto">
              <a:xfrm>
                <a:off x="1285882" y="3286133"/>
                <a:ext cx="928691" cy="85725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/>
              </a:gradFill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</p:spPr>
            <p:txBody>
              <a:bodyPr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 bwMode="auto">
              <a:xfrm>
                <a:off x="428627" y="2857503"/>
                <a:ext cx="428628" cy="158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 Box 16"/>
              <p:cNvSpPr txBox="1">
                <a:spLocks noChangeArrowheads="1"/>
              </p:cNvSpPr>
              <p:nvPr/>
            </p:nvSpPr>
            <p:spPr bwMode="auto">
              <a:xfrm>
                <a:off x="1714511" y="2143125"/>
                <a:ext cx="571504" cy="646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3600" b="1" dirty="0">
                    <a:solidFill>
                      <a:schemeClr val="tx2">
                        <a:lumMod val="50000"/>
                      </a:schemeClr>
                    </a:solidFill>
                  </a:rPr>
                  <a:t>г</a:t>
                </a:r>
                <a:endParaRPr lang="fr-FR" sz="36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Text Box 16"/>
              <p:cNvSpPr txBox="1">
                <a:spLocks noChangeArrowheads="1"/>
              </p:cNvSpPr>
              <p:nvPr/>
            </p:nvSpPr>
            <p:spPr bwMode="auto">
              <a:xfrm>
                <a:off x="2571768" y="3286130"/>
                <a:ext cx="571504" cy="646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3600" b="1" dirty="0">
                    <a:solidFill>
                      <a:schemeClr val="tx2">
                        <a:lumMod val="50000"/>
                      </a:schemeClr>
                    </a:solidFill>
                  </a:rPr>
                  <a:t>ж</a:t>
                </a:r>
                <a:endParaRPr lang="fr-FR" sz="36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377" name="Text Box 16"/>
              <p:cNvSpPr txBox="1">
                <a:spLocks noChangeArrowheads="1"/>
              </p:cNvSpPr>
              <p:nvPr/>
            </p:nvSpPr>
            <p:spPr bwMode="auto">
              <a:xfrm>
                <a:off x="1500196" y="3357571"/>
                <a:ext cx="564546" cy="646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>
                    <a:solidFill>
                      <a:srgbClr val="FFFF00"/>
                    </a:solidFill>
                  </a:rPr>
                  <a:t>т</a:t>
                </a:r>
                <a:endParaRPr lang="fr-FR" sz="3600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54" name="Дуга 53"/>
              <p:cNvSpPr/>
              <p:nvPr/>
            </p:nvSpPr>
            <p:spPr bwMode="auto">
              <a:xfrm>
                <a:off x="357188" y="2857503"/>
                <a:ext cx="914407" cy="914404"/>
              </a:xfrm>
              <a:prstGeom prst="arc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5" name="Прямая соединительная линия 54"/>
              <p:cNvCxnSpPr/>
              <p:nvPr/>
            </p:nvCxnSpPr>
            <p:spPr bwMode="auto">
              <a:xfrm>
                <a:off x="2679719" y="2919415"/>
                <a:ext cx="43339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Прямая соединительная линия 55"/>
            <p:cNvCxnSpPr/>
            <p:nvPr/>
          </p:nvCxnSpPr>
          <p:spPr bwMode="auto">
            <a:xfrm rot="5400000">
              <a:off x="4607721" y="5250667"/>
              <a:ext cx="714378" cy="214315"/>
            </a:xfrm>
            <a:prstGeom prst="line">
              <a:avLst/>
            </a:prstGeom>
            <a:ln w="50800" cmpd="sng">
              <a:solidFill>
                <a:srgbClr val="006600"/>
              </a:solidFill>
              <a:prstDash val="solid"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 bwMode="auto">
            <a:xfrm>
              <a:off x="4857753" y="5715013"/>
              <a:ext cx="1571637" cy="1587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1" name="Freeform 18"/>
            <p:cNvSpPr>
              <a:spLocks/>
            </p:cNvSpPr>
            <p:nvPr/>
          </p:nvSpPr>
          <p:spPr bwMode="auto">
            <a:xfrm rot="5156080">
              <a:off x="4856635" y="5383349"/>
              <a:ext cx="519066" cy="194771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15875">
              <a:solidFill>
                <a:srgbClr val="C00000"/>
              </a:solidFill>
              <a:round/>
              <a:headEnd type="stealth" w="med" len="med"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5363" name="Object 10"/>
            <p:cNvGraphicFramePr>
              <a:graphicFrameLocks noChangeAspect="1"/>
            </p:cNvGraphicFramePr>
            <p:nvPr/>
          </p:nvGraphicFramePr>
          <p:xfrm>
            <a:off x="5857884" y="4643446"/>
            <a:ext cx="2014554" cy="901046"/>
          </p:xfrm>
          <a:graphic>
            <a:graphicData uri="http://schemas.openxmlformats.org/presentationml/2006/ole">
              <p:oleObj spid="_x0000_s15363" name="Формула" r:id="rId6" imgW="482400" imgH="2030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357188" y="428625"/>
            <a:ext cx="8229600" cy="607218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Основные промышленные минералы:</a:t>
            </a:r>
            <a:b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</a:b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- </a:t>
            </a:r>
            <a:r>
              <a:rPr lang="ru-RU" sz="5400" b="1" kern="0" dirty="0" err="1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пентландит</a:t>
            </a: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 </a:t>
            </a:r>
            <a:r>
              <a:rPr lang="en-US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(</a:t>
            </a:r>
            <a:r>
              <a:rPr lang="en-US" sz="5400" b="1" kern="0" dirty="0" err="1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FeNi</a:t>
            </a:r>
            <a:r>
              <a:rPr lang="en-US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)</a:t>
            </a:r>
            <a:r>
              <a:rPr lang="en-US" sz="5400" b="1" kern="0" baseline="-2500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9</a:t>
            </a:r>
            <a:r>
              <a:rPr lang="en-US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S</a:t>
            </a:r>
            <a:r>
              <a:rPr lang="en-US" sz="5400" b="1" kern="0" baseline="-2500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8</a:t>
            </a: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/>
            </a:r>
            <a:b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</a:b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- халькопирит</a:t>
            </a:r>
            <a:r>
              <a:rPr lang="en-US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 CuFeS</a:t>
            </a:r>
            <a:r>
              <a:rPr lang="en-US" sz="5400" b="1" kern="0" baseline="-2500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2</a:t>
            </a: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/>
            </a:r>
            <a:b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</a:b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- </a:t>
            </a:r>
            <a:r>
              <a:rPr lang="ru-RU" sz="5400" b="1" kern="0" dirty="0" err="1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никеленосный</a:t>
            </a:r>
            <a:r>
              <a:rPr lang="ru-RU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 пирротин</a:t>
            </a:r>
            <a:r>
              <a:rPr lang="en-US" sz="5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 </a:t>
            </a:r>
            <a:r>
              <a:rPr lang="en-US" sz="5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Fe</a:t>
            </a:r>
            <a:r>
              <a:rPr lang="en-US" sz="5400" b="1" kern="0" baseline="-2500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n</a:t>
            </a:r>
            <a:r>
              <a:rPr lang="en-US" sz="5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S</a:t>
            </a:r>
            <a:r>
              <a:rPr lang="en-US" sz="5400" b="1" kern="0" baseline="-2500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n+1</a:t>
            </a:r>
            <a:r>
              <a:rPr lang="ru-RU" sz="5400" b="1" kern="0" baseline="-2500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.</a:t>
            </a:r>
            <a:endParaRPr lang="ru-RU" sz="5400" b="1" kern="0" baseline="-25000" dirty="0">
              <a:solidFill>
                <a:srgbClr val="660033"/>
              </a:solidFill>
              <a:latin typeface="+mn-lt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357188" y="428625"/>
            <a:ext cx="8229600" cy="15716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Основной рудный минерал:</a:t>
            </a:r>
            <a:br>
              <a:rPr lang="ru-RU" sz="4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</a:br>
            <a:r>
              <a:rPr lang="ru-RU" sz="4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пирротин</a:t>
            </a:r>
            <a:r>
              <a:rPr lang="en-US" sz="4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 </a:t>
            </a:r>
            <a:r>
              <a:rPr lang="en-US" sz="4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Fe</a:t>
            </a:r>
            <a:r>
              <a:rPr lang="en-US" sz="4400" b="1" kern="0" baseline="-2500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n</a:t>
            </a:r>
            <a:r>
              <a:rPr lang="en-US" sz="4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S</a:t>
            </a:r>
            <a:r>
              <a:rPr lang="en-US" sz="4400" b="1" kern="0" baseline="-2500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n+1</a:t>
            </a:r>
            <a:r>
              <a:rPr lang="ru-RU" sz="4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.</a:t>
            </a:r>
            <a:endParaRPr lang="ru-RU" sz="4400" b="1" kern="0" baseline="-25000" dirty="0" smtClean="0">
              <a:solidFill>
                <a:srgbClr val="660033"/>
              </a:solidFill>
              <a:latin typeface="+mn-lt"/>
              <a:ea typeface="+mj-ea"/>
              <a:cs typeface="Calibri" pitchFamily="34" charset="0"/>
            </a:endParaRPr>
          </a:p>
          <a:p>
            <a:pPr algn="ctr">
              <a:defRPr/>
            </a:pPr>
            <a:endParaRPr lang="ru-RU" sz="4400" b="1" kern="0" baseline="-25000" dirty="0">
              <a:solidFill>
                <a:srgbClr val="660033"/>
              </a:solidFill>
              <a:latin typeface="+mn-lt"/>
              <a:ea typeface="+mj-ea"/>
              <a:cs typeface="Calibri" pitchFamily="34" charset="0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57188" y="2286000"/>
            <a:ext cx="8229600" cy="35718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dirty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Значительная часть никеля – 20-25% связана с силикатами и не </a:t>
            </a:r>
            <a:r>
              <a:rPr lang="ru-RU" sz="4400" b="1" kern="0" dirty="0" smtClean="0">
                <a:solidFill>
                  <a:srgbClr val="660033"/>
                </a:solidFill>
                <a:latin typeface="+mn-lt"/>
                <a:ea typeface="+mj-ea"/>
                <a:cs typeface="Calibri" pitchFamily="34" charset="0"/>
              </a:rPr>
              <a:t>извлекается.</a:t>
            </a:r>
            <a:endParaRPr lang="ru-RU" sz="4400" b="1" kern="0" baseline="-25000" dirty="0">
              <a:solidFill>
                <a:srgbClr val="660033"/>
              </a:solidFill>
              <a:latin typeface="+mn-lt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8" name="Text Box 50"/>
          <p:cNvSpPr txBox="1">
            <a:spLocks noChangeArrowheads="1"/>
          </p:cNvSpPr>
          <p:nvPr/>
        </p:nvSpPr>
        <p:spPr bwMode="auto">
          <a:xfrm>
            <a:off x="285750" y="1071563"/>
            <a:ext cx="8715375" cy="5262562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</a:t>
            </a:r>
            <a:r>
              <a:rPr lang="ru-RU" sz="2800" b="1" dirty="0" smtClean="0">
                <a:solidFill>
                  <a:srgbClr val="663300"/>
                </a:solidFill>
              </a:rPr>
              <a:t>флотации</a:t>
            </a:r>
            <a:endParaRPr lang="ru-RU" sz="28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 – </a:t>
            </a:r>
            <a:r>
              <a:rPr lang="ru-RU" sz="2800" b="1" i="1" dirty="0" err="1">
                <a:solidFill>
                  <a:srgbClr val="663300"/>
                </a:solidFill>
              </a:rPr>
              <a:t>ксантогенаты</a:t>
            </a:r>
            <a:r>
              <a:rPr lang="ru-RU" sz="2800" b="1" i="1" dirty="0">
                <a:solidFill>
                  <a:srgbClr val="663300"/>
                </a:solidFill>
              </a:rPr>
              <a:t> (бутиловый или амиловый) 70-200 </a:t>
            </a:r>
            <a:r>
              <a:rPr lang="ru-RU" sz="2800" b="1" i="1" dirty="0" smtClean="0">
                <a:solidFill>
                  <a:srgbClr val="663300"/>
                </a:solidFill>
              </a:rPr>
              <a:t>г/т.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 – Т-80, сосновое масло и </a:t>
            </a:r>
            <a:r>
              <a:rPr lang="ru-RU" sz="2800" b="1" i="1" dirty="0" smtClean="0">
                <a:solidFill>
                  <a:srgbClr val="663300"/>
                </a:solidFill>
              </a:rPr>
              <a:t>др.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Депрессоры породы – жидкое стекло, КМЦ (0,3 – 0,5 кг/т</a:t>
            </a:r>
            <a:r>
              <a:rPr lang="ru-RU" sz="2800" b="1" i="1" dirty="0" smtClean="0">
                <a:solidFill>
                  <a:srgbClr val="663300"/>
                </a:solidFill>
              </a:rPr>
              <a:t>).;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   депрессоры никельсодержащих минералов– известь (до рН=11-12), декстрин, смесь извести и цианида, извести и сульфита </a:t>
            </a:r>
            <a:r>
              <a:rPr lang="ru-RU" sz="2800" b="1" i="1" dirty="0" smtClean="0">
                <a:solidFill>
                  <a:srgbClr val="663300"/>
                </a:solidFill>
              </a:rPr>
              <a:t>натрия.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428625" y="1556792"/>
            <a:ext cx="8715375" cy="332398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4. Активаторы </a:t>
            </a:r>
            <a:r>
              <a:rPr lang="ru-RU" sz="2800" b="1" i="1" dirty="0">
                <a:solidFill>
                  <a:srgbClr val="663300"/>
                </a:solidFill>
              </a:rPr>
              <a:t>для никельсодержащих минералов </a:t>
            </a:r>
            <a:endParaRPr lang="ru-RU" sz="2800" b="1" i="1" dirty="0" smtClean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– </a:t>
            </a:r>
            <a:r>
              <a:rPr lang="ru-RU" sz="2800" b="1" i="1" dirty="0">
                <a:solidFill>
                  <a:srgbClr val="663300"/>
                </a:solidFill>
              </a:rPr>
              <a:t>медный купорос,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5. Регуляторы </a:t>
            </a:r>
            <a:r>
              <a:rPr lang="ru-RU" sz="2800" b="1" i="1" dirty="0">
                <a:solidFill>
                  <a:srgbClr val="663300"/>
                </a:solidFill>
              </a:rPr>
              <a:t>среды для коллективной </a:t>
            </a:r>
            <a:r>
              <a:rPr lang="ru-RU" sz="2800" b="1" i="1" dirty="0" smtClean="0">
                <a:solidFill>
                  <a:srgbClr val="663300"/>
                </a:solidFill>
              </a:rPr>
              <a:t>флотации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 </a:t>
            </a:r>
            <a:r>
              <a:rPr lang="ru-RU" sz="2800" b="1" i="1" dirty="0">
                <a:solidFill>
                  <a:srgbClr val="663300"/>
                </a:solidFill>
              </a:rPr>
              <a:t>– сода (</a:t>
            </a:r>
            <a:r>
              <a:rPr lang="ru-RU" sz="2800" b="1" i="1" dirty="0" err="1">
                <a:solidFill>
                  <a:srgbClr val="663300"/>
                </a:solidFill>
              </a:rPr>
              <a:t>рН=</a:t>
            </a:r>
            <a:r>
              <a:rPr lang="ru-RU" sz="2800" b="1" i="1" dirty="0">
                <a:solidFill>
                  <a:srgbClr val="663300"/>
                </a:solidFill>
              </a:rPr>
              <a:t> 9-10</a:t>
            </a:r>
            <a:r>
              <a:rPr lang="ru-RU" sz="2800" b="1" i="1" dirty="0" smtClean="0">
                <a:solidFill>
                  <a:srgbClr val="663300"/>
                </a:solidFill>
              </a:rPr>
              <a:t>).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146" grpId="0" animBg="1"/>
    </p:bld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928688"/>
            <a:ext cx="91440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всегда удается подавить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флотоактивные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силикаты в щелочной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среде.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этом случае флотация проводится в кислой среде при рН=3-5,5 этиловым или амиловым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ксантогенатом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применением в качестве депрессора в основном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КМЦ. 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500313"/>
            <a:ext cx="9144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представлен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обыч-но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рудах двумя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кристаллогра-фическими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модификациями:</a:t>
            </a:r>
          </a:p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магнитной – моноклинной и</a:t>
            </a:r>
          </a:p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немагнитной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гексагональной.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71500" y="2571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Схемы обогащения -</a:t>
            </a: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57188" y="3786188"/>
            <a:ext cx="8072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магнитно-флотационные.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357188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Пирротин быстро окисляется что понижает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флотируе-мость.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необходимо выводить его из процесса как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скорее. 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схемы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межцикловые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стадиальные, а также схемы с раздельной флотацией песков </a:t>
            </a:r>
            <a:r>
              <a:rPr lang="ru-RU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шламов.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642938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флотационных схем:</a:t>
            </a:r>
          </a:p>
        </p:txBody>
      </p:sp>
      <p:grpSp>
        <p:nvGrpSpPr>
          <p:cNvPr id="283651" name="Группа 34"/>
          <p:cNvGrpSpPr>
            <a:grpSpLocks/>
          </p:cNvGrpSpPr>
          <p:nvPr/>
        </p:nvGrpSpPr>
        <p:grpSpPr bwMode="auto">
          <a:xfrm>
            <a:off x="928688" y="1643063"/>
            <a:ext cx="7215187" cy="3929062"/>
            <a:chOff x="214282" y="928687"/>
            <a:chExt cx="7215238" cy="3929071"/>
          </a:xfrm>
        </p:grpSpPr>
        <p:sp>
          <p:nvSpPr>
            <p:cNvPr id="283652" name="Text Box 49"/>
            <p:cNvSpPr txBox="1">
              <a:spLocks noChangeArrowheads="1"/>
            </p:cNvSpPr>
            <p:nvPr/>
          </p:nvSpPr>
          <p:spPr bwMode="auto">
            <a:xfrm>
              <a:off x="3071502" y="2560648"/>
              <a:ext cx="3071523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1285852" y="2214565"/>
              <a:ext cx="3286148" cy="214312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 стрелкой 6"/>
            <p:cNvCxnSpPr>
              <a:stCxn id="6" idx="1"/>
            </p:cNvCxnSpPr>
            <p:nvPr/>
          </p:nvCxnSpPr>
          <p:spPr bwMode="auto">
            <a:xfrm rot="10800000" flipH="1" flipV="1">
              <a:off x="1285852" y="2320927"/>
              <a:ext cx="0" cy="1893892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1071538" y="1643064"/>
              <a:ext cx="3786214" cy="571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Цикл 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 -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флотации</a:t>
              </a:r>
            </a:p>
          </p:txBody>
        </p:sp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214282" y="4500570"/>
              <a:ext cx="3571900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медный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11" name="Прямоугольник 10"/>
            <p:cNvSpPr/>
            <p:nvPr/>
          </p:nvSpPr>
          <p:spPr bwMode="auto">
            <a:xfrm>
              <a:off x="3214678" y="3000379"/>
              <a:ext cx="3286148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2" name="Прямая со стрелкой 11"/>
            <p:cNvCxnSpPr/>
            <p:nvPr/>
          </p:nvCxnSpPr>
          <p:spPr bwMode="auto">
            <a:xfrm rot="5400000">
              <a:off x="6251589" y="3463930"/>
              <a:ext cx="500063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 bwMode="auto">
            <a:xfrm rot="5400000">
              <a:off x="2784463" y="1643064"/>
              <a:ext cx="43021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 bwMode="auto">
            <a:xfrm rot="5400000">
              <a:off x="4394199" y="2463803"/>
              <a:ext cx="357189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"/>
            <p:cNvSpPr txBox="1">
              <a:spLocks noChangeArrowheads="1"/>
            </p:cNvSpPr>
            <p:nvPr/>
          </p:nvSpPr>
          <p:spPr bwMode="auto">
            <a:xfrm>
              <a:off x="1500166" y="928687"/>
              <a:ext cx="2857520" cy="571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исходная руда</a:t>
              </a:r>
            </a:p>
          </p:txBody>
        </p:sp>
        <p:cxnSp>
          <p:nvCxnSpPr>
            <p:cNvPr id="29" name="Прямая со стрелкой 28"/>
            <p:cNvCxnSpPr/>
            <p:nvPr/>
          </p:nvCxnSpPr>
          <p:spPr bwMode="auto">
            <a:xfrm rot="5400000">
              <a:off x="2965441" y="3463930"/>
              <a:ext cx="500063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2"/>
            <p:cNvSpPr txBox="1">
              <a:spLocks noChangeArrowheads="1"/>
            </p:cNvSpPr>
            <p:nvPr/>
          </p:nvSpPr>
          <p:spPr bwMode="auto">
            <a:xfrm>
              <a:off x="2143108" y="3786194"/>
              <a:ext cx="3714776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Cu-Ni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33" name="Rectangle 2"/>
            <p:cNvSpPr txBox="1">
              <a:spLocks noChangeArrowheads="1"/>
            </p:cNvSpPr>
            <p:nvPr/>
          </p:nvSpPr>
          <p:spPr bwMode="auto">
            <a:xfrm>
              <a:off x="2786050" y="2428877"/>
              <a:ext cx="3786214" cy="571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Цикл 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Ni -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флотации</a:t>
              </a:r>
            </a:p>
          </p:txBody>
        </p:sp>
        <p:sp>
          <p:nvSpPr>
            <p:cNvPr id="34" name="Rectangle 2"/>
            <p:cNvSpPr txBox="1">
              <a:spLocks noChangeArrowheads="1"/>
            </p:cNvSpPr>
            <p:nvPr/>
          </p:nvSpPr>
          <p:spPr bwMode="auto">
            <a:xfrm>
              <a:off x="5786446" y="3714755"/>
              <a:ext cx="1643074" cy="357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порода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674" name="Группа 19"/>
          <p:cNvGrpSpPr>
            <a:grpSpLocks/>
          </p:cNvGrpSpPr>
          <p:nvPr/>
        </p:nvGrpSpPr>
        <p:grpSpPr bwMode="auto">
          <a:xfrm>
            <a:off x="0" y="928688"/>
            <a:ext cx="8858250" cy="3429000"/>
            <a:chOff x="0" y="928675"/>
            <a:chExt cx="8858280" cy="3429017"/>
          </a:xfrm>
        </p:grpSpPr>
        <p:sp>
          <p:nvSpPr>
            <p:cNvPr id="284675" name="Text Box 49"/>
            <p:cNvSpPr txBox="1">
              <a:spLocks noChangeArrowheads="1"/>
            </p:cNvSpPr>
            <p:nvPr/>
          </p:nvSpPr>
          <p:spPr bwMode="auto">
            <a:xfrm>
              <a:off x="5571832" y="2560636"/>
              <a:ext cx="3071523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3786201" y="2214556"/>
              <a:ext cx="3286136" cy="214313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 стрелкой 6"/>
            <p:cNvCxnSpPr>
              <a:stCxn id="6" idx="1"/>
            </p:cNvCxnSpPr>
            <p:nvPr/>
          </p:nvCxnSpPr>
          <p:spPr bwMode="auto">
            <a:xfrm rot="10800000" flipH="1" flipV="1">
              <a:off x="3786201" y="2320919"/>
              <a:ext cx="0" cy="608016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2500321" y="1643054"/>
              <a:ext cx="6357959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Цикл 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 –Ni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коллективной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флотации</a:t>
              </a:r>
            </a:p>
          </p:txBody>
        </p:sp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214314" y="4000502"/>
              <a:ext cx="3571887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медный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11" name="Прямоугольник 10"/>
            <p:cNvSpPr/>
            <p:nvPr/>
          </p:nvSpPr>
          <p:spPr bwMode="auto">
            <a:xfrm>
              <a:off x="1785944" y="3286124"/>
              <a:ext cx="3286136" cy="214314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2" name="Прямая со стрелкой 11"/>
            <p:cNvCxnSpPr/>
            <p:nvPr/>
          </p:nvCxnSpPr>
          <p:spPr bwMode="auto">
            <a:xfrm rot="5400000">
              <a:off x="4822842" y="3749676"/>
              <a:ext cx="50006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 bwMode="auto">
            <a:xfrm rot="5400000">
              <a:off x="5284805" y="1643054"/>
              <a:ext cx="430215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 bwMode="auto">
            <a:xfrm rot="5400000">
              <a:off x="6894536" y="2463795"/>
              <a:ext cx="357190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"/>
            <p:cNvSpPr txBox="1">
              <a:spLocks noChangeArrowheads="1"/>
            </p:cNvSpPr>
            <p:nvPr/>
          </p:nvSpPr>
          <p:spPr bwMode="auto">
            <a:xfrm>
              <a:off x="4000514" y="928675"/>
              <a:ext cx="2857510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исходная руда</a:t>
              </a:r>
            </a:p>
          </p:txBody>
        </p:sp>
        <p:cxnSp>
          <p:nvCxnSpPr>
            <p:cNvPr id="29" name="Прямая со стрелкой 28"/>
            <p:cNvCxnSpPr/>
            <p:nvPr/>
          </p:nvCxnSpPr>
          <p:spPr bwMode="auto">
            <a:xfrm rot="5400000">
              <a:off x="1536706" y="3749676"/>
              <a:ext cx="500064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2"/>
            <p:cNvSpPr txBox="1">
              <a:spLocks noChangeArrowheads="1"/>
            </p:cNvSpPr>
            <p:nvPr/>
          </p:nvSpPr>
          <p:spPr bwMode="auto">
            <a:xfrm>
              <a:off x="3929076" y="4000502"/>
              <a:ext cx="3714763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Cu-Ni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  <p:sp>
          <p:nvSpPr>
            <p:cNvPr id="34" name="Rectangle 2"/>
            <p:cNvSpPr txBox="1">
              <a:spLocks noChangeArrowheads="1"/>
            </p:cNvSpPr>
            <p:nvPr/>
          </p:nvSpPr>
          <p:spPr bwMode="auto">
            <a:xfrm>
              <a:off x="6357960" y="2643184"/>
              <a:ext cx="1643068" cy="357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порода</a:t>
              </a:r>
            </a:p>
          </p:txBody>
        </p:sp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0" y="2714621"/>
              <a:ext cx="6357960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Цикл 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 –Ni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селективной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0"/>
            <a:ext cx="9358313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Коллективный 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Cu-Ni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концен-трат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всегда разделяется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флота-цией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медных и подавлением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никель-содержащих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минералов.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при коллективной флотации нельзя применять активаторы типа медного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купо-роса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так как он активирует </a:t>
            </a: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затрудняет последующую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селекцию.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22" name="Группа 16"/>
          <p:cNvGrpSpPr>
            <a:grpSpLocks/>
          </p:cNvGrpSpPr>
          <p:nvPr/>
        </p:nvGrpSpPr>
        <p:grpSpPr bwMode="auto">
          <a:xfrm>
            <a:off x="1214438" y="1000125"/>
            <a:ext cx="6929437" cy="4143375"/>
            <a:chOff x="1928794" y="928675"/>
            <a:chExt cx="6929486" cy="4143399"/>
          </a:xfrm>
        </p:grpSpPr>
        <p:sp>
          <p:nvSpPr>
            <p:cNvPr id="286723" name="Text Box 49"/>
            <p:cNvSpPr txBox="1">
              <a:spLocks noChangeArrowheads="1"/>
            </p:cNvSpPr>
            <p:nvPr/>
          </p:nvSpPr>
          <p:spPr bwMode="auto">
            <a:xfrm>
              <a:off x="5571832" y="2560636"/>
              <a:ext cx="3071523" cy="366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3786182" y="2214557"/>
              <a:ext cx="3286148" cy="214314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 стрелкой 6"/>
            <p:cNvCxnSpPr>
              <a:stCxn id="6" idx="1"/>
            </p:cNvCxnSpPr>
            <p:nvPr/>
          </p:nvCxnSpPr>
          <p:spPr bwMode="auto">
            <a:xfrm rot="10800000" flipH="1" flipV="1">
              <a:off x="3786182" y="2320921"/>
              <a:ext cx="0" cy="608016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2500298" y="1643054"/>
              <a:ext cx="6357982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 –Ni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коллективная</a:t>
              </a: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флотация</a:t>
              </a:r>
            </a:p>
          </p:txBody>
        </p:sp>
        <p:cxnSp>
          <p:nvCxnSpPr>
            <p:cNvPr id="12" name="Прямая со стрелкой 11"/>
            <p:cNvCxnSpPr/>
            <p:nvPr/>
          </p:nvCxnSpPr>
          <p:spPr bwMode="auto">
            <a:xfrm rot="5400000">
              <a:off x="3465505" y="3535365"/>
              <a:ext cx="500065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 bwMode="auto">
            <a:xfrm rot="5400000">
              <a:off x="5284793" y="1643054"/>
              <a:ext cx="430214" cy="1588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 bwMode="auto">
            <a:xfrm rot="5400000">
              <a:off x="6894529" y="2463797"/>
              <a:ext cx="357189" cy="1587"/>
            </a:xfrm>
            <a:prstGeom prst="straightConnector1">
              <a:avLst/>
            </a:prstGeom>
            <a:ln w="47625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"/>
            <p:cNvSpPr txBox="1">
              <a:spLocks noChangeArrowheads="1"/>
            </p:cNvSpPr>
            <p:nvPr/>
          </p:nvSpPr>
          <p:spPr bwMode="auto">
            <a:xfrm>
              <a:off x="4000496" y="928675"/>
              <a:ext cx="2857520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исходная руда</a:t>
              </a:r>
            </a:p>
          </p:txBody>
        </p:sp>
        <p:sp>
          <p:nvSpPr>
            <p:cNvPr id="32" name="Rectangle 2"/>
            <p:cNvSpPr txBox="1">
              <a:spLocks noChangeArrowheads="1"/>
            </p:cNvSpPr>
            <p:nvPr/>
          </p:nvSpPr>
          <p:spPr bwMode="auto">
            <a:xfrm>
              <a:off x="1928794" y="3643316"/>
              <a:ext cx="3714776" cy="1428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на металлургическую переработку</a:t>
              </a:r>
            </a:p>
          </p:txBody>
        </p:sp>
        <p:sp>
          <p:nvSpPr>
            <p:cNvPr id="34" name="Rectangle 2"/>
            <p:cNvSpPr txBox="1">
              <a:spLocks noChangeArrowheads="1"/>
            </p:cNvSpPr>
            <p:nvPr/>
          </p:nvSpPr>
          <p:spPr bwMode="auto">
            <a:xfrm>
              <a:off x="6357950" y="2643185"/>
              <a:ext cx="1643074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порода</a:t>
              </a:r>
            </a:p>
          </p:txBody>
        </p:sp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1928794" y="2714623"/>
              <a:ext cx="3357586" cy="57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Cu –Ni </a:t>
              </a:r>
              <a:r>
                <a:rPr lang="ru-RU" sz="2800" b="1" kern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ea typeface="+mj-ea"/>
                  <a:cs typeface="+mj-cs"/>
                </a:rPr>
                <a:t>концентрат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357188" y="214313"/>
            <a:ext cx="8572500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Условие флотационного равновесия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9"/>
          <p:cNvGrpSpPr>
            <a:grpSpLocks/>
          </p:cNvGrpSpPr>
          <p:nvPr/>
        </p:nvGrpSpPr>
        <p:grpSpPr bwMode="auto">
          <a:xfrm>
            <a:off x="0" y="1785938"/>
            <a:ext cx="3929063" cy="3000375"/>
            <a:chOff x="642910" y="2285985"/>
            <a:chExt cx="3929087" cy="3000396"/>
          </a:xfrm>
        </p:grpSpPr>
        <p:sp>
          <p:nvSpPr>
            <p:cNvPr id="4" name="Хорда 3"/>
            <p:cNvSpPr/>
            <p:nvPr/>
          </p:nvSpPr>
          <p:spPr>
            <a:xfrm rot="6708838">
              <a:off x="2016105" y="3255956"/>
              <a:ext cx="1636724" cy="1604972"/>
            </a:xfrm>
            <a:prstGeom prst="chord">
              <a:avLst>
                <a:gd name="adj1" fmla="val 2721800"/>
                <a:gd name="adj2" fmla="val 16200000"/>
              </a:avLst>
            </a:prstGeom>
            <a:solidFill>
              <a:srgbClr val="66FFFF">
                <a:alpha val="33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397" name="Rectangle 10"/>
            <p:cNvSpPr>
              <a:spLocks noChangeArrowheads="1"/>
            </p:cNvSpPr>
            <p:nvPr/>
          </p:nvSpPr>
          <p:spPr bwMode="auto">
            <a:xfrm>
              <a:off x="2071670" y="4357694"/>
              <a:ext cx="1500188" cy="928687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2643172" y="3500430"/>
              <a:ext cx="571503" cy="646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600" b="1" dirty="0">
                  <a:solidFill>
                    <a:schemeClr val="tx2">
                      <a:lumMod val="50000"/>
                    </a:schemeClr>
                  </a:solidFill>
                </a:rPr>
                <a:t>г</a:t>
              </a:r>
              <a:endParaRPr lang="fr-FR" sz="3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8"/>
            <p:cNvSpPr>
              <a:spLocks/>
            </p:cNvSpPr>
            <p:nvPr/>
          </p:nvSpPr>
          <p:spPr bwMode="auto">
            <a:xfrm rot="-570847">
              <a:off x="1863708" y="4159256"/>
              <a:ext cx="198437" cy="182563"/>
            </a:xfrm>
            <a:custGeom>
              <a:avLst/>
              <a:gdLst>
                <a:gd name="T0" fmla="*/ 2147483647 w 257"/>
                <a:gd name="T1" fmla="*/ 2147483647 h 140"/>
                <a:gd name="T2" fmla="*/ 2147483647 w 257"/>
                <a:gd name="T3" fmla="*/ 2147483647 h 140"/>
                <a:gd name="T4" fmla="*/ 2147483647 w 257"/>
                <a:gd name="T5" fmla="*/ 2147483647 h 140"/>
                <a:gd name="T6" fmla="*/ 2147483647 w 257"/>
                <a:gd name="T7" fmla="*/ 2147483647 h 140"/>
                <a:gd name="T8" fmla="*/ 2147483647 w 257"/>
                <a:gd name="T9" fmla="*/ 2147483647 h 140"/>
                <a:gd name="T10" fmla="*/ 2147483647 w 257"/>
                <a:gd name="T11" fmla="*/ 2147483647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"/>
                <a:gd name="T19" fmla="*/ 0 h 140"/>
                <a:gd name="T20" fmla="*/ 257 w 257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" h="140">
                  <a:moveTo>
                    <a:pt x="8" y="140"/>
                  </a:moveTo>
                  <a:cubicBezTo>
                    <a:pt x="4" y="127"/>
                    <a:pt x="0" y="114"/>
                    <a:pt x="8" y="95"/>
                  </a:cubicBezTo>
                  <a:cubicBezTo>
                    <a:pt x="16" y="76"/>
                    <a:pt x="34" y="42"/>
                    <a:pt x="53" y="27"/>
                  </a:cubicBezTo>
                  <a:cubicBezTo>
                    <a:pt x="72" y="12"/>
                    <a:pt x="98" y="8"/>
                    <a:pt x="121" y="4"/>
                  </a:cubicBezTo>
                  <a:cubicBezTo>
                    <a:pt x="144" y="0"/>
                    <a:pt x="166" y="0"/>
                    <a:pt x="189" y="4"/>
                  </a:cubicBezTo>
                  <a:cubicBezTo>
                    <a:pt x="212" y="8"/>
                    <a:pt x="234" y="17"/>
                    <a:pt x="257" y="27"/>
                  </a:cubicBezTo>
                </a:path>
              </a:pathLst>
            </a:custGeom>
            <a:noFill/>
            <a:ln w="9525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Text Box 15"/>
            <p:cNvSpPr txBox="1">
              <a:spLocks noChangeArrowheads="1"/>
            </p:cNvSpPr>
            <p:nvPr/>
          </p:nvSpPr>
          <p:spPr bwMode="auto">
            <a:xfrm>
              <a:off x="2870204" y="2285985"/>
              <a:ext cx="500063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ж</a:t>
              </a:r>
              <a:endParaRPr lang="fr-FR" sz="3600" b="1"/>
            </a:p>
          </p:txBody>
        </p:sp>
        <p:sp>
          <p:nvSpPr>
            <p:cNvPr id="16401" name="Text Box 16"/>
            <p:cNvSpPr txBox="1">
              <a:spLocks noChangeArrowheads="1"/>
            </p:cNvSpPr>
            <p:nvPr/>
          </p:nvSpPr>
          <p:spPr bwMode="auto">
            <a:xfrm>
              <a:off x="2714612" y="4500570"/>
              <a:ext cx="56515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FFFF00"/>
                  </a:solidFill>
                </a:rPr>
                <a:t>т</a:t>
              </a:r>
              <a:endParaRPr lang="fr-FR" sz="3600" b="1">
                <a:solidFill>
                  <a:srgbClr val="FFFF00"/>
                </a:solidFill>
              </a:endParaRPr>
            </a:p>
          </p:txBody>
        </p:sp>
        <p:graphicFrame>
          <p:nvGraphicFramePr>
            <p:cNvPr id="16391" name="Object 16"/>
            <p:cNvGraphicFramePr>
              <a:graphicFrameLocks noChangeAspect="1"/>
            </p:cNvGraphicFramePr>
            <p:nvPr/>
          </p:nvGraphicFramePr>
          <p:xfrm>
            <a:off x="1428728" y="3786190"/>
            <a:ext cx="373062" cy="538162"/>
          </p:xfrm>
          <a:graphic>
            <a:graphicData uri="http://schemas.openxmlformats.org/presentationml/2006/ole">
              <p:oleObj spid="_x0000_s16391" name="Формула" r:id="rId3" imgW="139680" imgH="190440" progId="Equation.3">
                <p:embed/>
              </p:oleObj>
            </a:graphicData>
          </a:graphic>
        </p:graphicFrame>
        <p:graphicFrame>
          <p:nvGraphicFramePr>
            <p:cNvPr id="42" name="Object 17"/>
            <p:cNvGraphicFramePr>
              <a:graphicFrameLocks noChangeAspect="1"/>
            </p:cNvGraphicFramePr>
            <p:nvPr/>
          </p:nvGraphicFramePr>
          <p:xfrm>
            <a:off x="928670" y="2928944"/>
            <a:ext cx="781050" cy="482600"/>
          </p:xfrm>
          <a:graphic>
            <a:graphicData uri="http://schemas.openxmlformats.org/presentationml/2006/ole">
              <p:oleObj spid="_x0000_s16392" name="Формула" r:id="rId4" imgW="457200" imgH="266400" progId="Equation.3">
                <p:embed/>
              </p:oleObj>
            </a:graphicData>
          </a:graphic>
        </p:graphicFrame>
        <p:sp>
          <p:nvSpPr>
            <p:cNvPr id="16402" name="Line 11"/>
            <p:cNvSpPr>
              <a:spLocks noChangeShapeType="1"/>
            </p:cNvSpPr>
            <p:nvPr/>
          </p:nvSpPr>
          <p:spPr bwMode="auto">
            <a:xfrm flipH="1" flipV="1">
              <a:off x="1822433" y="3463931"/>
              <a:ext cx="276225" cy="9191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Line 11"/>
            <p:cNvSpPr>
              <a:spLocks noChangeShapeType="1"/>
            </p:cNvSpPr>
            <p:nvPr/>
          </p:nvSpPr>
          <p:spPr bwMode="auto">
            <a:xfrm rot="21420000" flipV="1">
              <a:off x="3935768" y="3213904"/>
              <a:ext cx="45719" cy="11184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stealth" w="med" len="lg"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 bwMode="auto">
            <a:xfrm>
              <a:off x="642910" y="4357686"/>
              <a:ext cx="3571897" cy="158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 bwMode="auto">
            <a:xfrm>
              <a:off x="2714611" y="3214678"/>
              <a:ext cx="1500196" cy="158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6" name="Text Box 15"/>
            <p:cNvSpPr txBox="1">
              <a:spLocks noChangeArrowheads="1"/>
            </p:cNvSpPr>
            <p:nvPr/>
          </p:nvSpPr>
          <p:spPr bwMode="auto">
            <a:xfrm>
              <a:off x="4071934" y="3429000"/>
              <a:ext cx="50006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</a:rPr>
                <a:t>Н</a:t>
              </a:r>
              <a:endParaRPr lang="fr-FR" sz="3200" b="1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44037" name="Object 8"/>
          <p:cNvGraphicFramePr>
            <a:graphicFrameLocks noChangeAspect="1"/>
          </p:cNvGraphicFramePr>
          <p:nvPr/>
        </p:nvGraphicFramePr>
        <p:xfrm>
          <a:off x="3827463" y="1643063"/>
          <a:ext cx="5102225" cy="1035050"/>
        </p:xfrm>
        <a:graphic>
          <a:graphicData uri="http://schemas.openxmlformats.org/presentationml/2006/ole">
            <p:oleObj spid="_x0000_s16386" name="Формула" r:id="rId5" imgW="1587240" imgH="304560" progId="Equation.3">
              <p:embed/>
            </p:oleObj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4229100" y="3429000"/>
          <a:ext cx="3246438" cy="847725"/>
        </p:xfrm>
        <a:graphic>
          <a:graphicData uri="http://schemas.openxmlformats.org/presentationml/2006/ole">
            <p:oleObj spid="_x0000_s16387" name="Формула" r:id="rId6" imgW="1079280" imgH="266400" progId="Equation.3">
              <p:embed/>
            </p:oleObj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4105275" y="2571750"/>
          <a:ext cx="4794250" cy="996950"/>
        </p:xfrm>
        <a:graphic>
          <a:graphicData uri="http://schemas.openxmlformats.org/presentationml/2006/ole">
            <p:oleObj spid="_x0000_s16388" name="Формула" r:id="rId7" imgW="1549080" imgH="304560" progId="Equation.3">
              <p:embed/>
            </p:oleObj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4210050" y="4214813"/>
          <a:ext cx="3132138" cy="847725"/>
        </p:xfrm>
        <a:graphic>
          <a:graphicData uri="http://schemas.openxmlformats.org/presentationml/2006/ole">
            <p:oleObj spid="_x0000_s16389" name="Формула" r:id="rId8" imgW="1041120" imgH="266400" progId="Equation.3">
              <p:embed/>
            </p:oleObj>
          </a:graphicData>
        </a:graphic>
      </p:graphicFrame>
      <p:graphicFrame>
        <p:nvGraphicFramePr>
          <p:cNvPr id="26" name="Object 6"/>
          <p:cNvGraphicFramePr>
            <a:graphicFrameLocks noChangeAspect="1"/>
          </p:cNvGraphicFramePr>
          <p:nvPr/>
        </p:nvGraphicFramePr>
        <p:xfrm>
          <a:off x="674688" y="4906963"/>
          <a:ext cx="7153275" cy="1951037"/>
        </p:xfrm>
        <a:graphic>
          <a:graphicData uri="http://schemas.openxmlformats.org/presentationml/2006/ole">
            <p:oleObj spid="_x0000_s16390" name="Формула" r:id="rId9" imgW="2311200" imgH="596880" progId="Equation.3">
              <p:embed/>
            </p:oleObj>
          </a:graphicData>
        </a:graphic>
      </p:graphicFrame>
      <p:cxnSp>
        <p:nvCxnSpPr>
          <p:cNvPr id="27" name="Прямая соединительная линия 26"/>
          <p:cNvCxnSpPr/>
          <p:nvPr/>
        </p:nvCxnSpPr>
        <p:spPr bwMode="auto">
          <a:xfrm>
            <a:off x="3714750" y="2643188"/>
            <a:ext cx="5214938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Флотационные концентраты поступают в металлургическую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переработку.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никель, попавший в медный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концент-рат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теряется при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металлурги-ческом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переделе, медь из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нике-левого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концентрата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извлекает-ся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почти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полностью.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692696"/>
            <a:ext cx="91440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Кондиционные медные концентраты   содержат 30% меди при извлечении 90 - 95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Никеля в сульфидных концентратах до 12% при извлечении 90%;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окисленных руд цветных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металлов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6064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i="1" dirty="0">
              <a:ln>
                <a:solidFill>
                  <a:srgbClr val="4C3A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0"/>
            <a:ext cx="9144000" cy="17145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ru-RU" sz="4400" b="1" smtClean="0">
                <a:solidFill>
                  <a:srgbClr val="000066"/>
                </a:solidFill>
                <a:cs typeface="Times New Roman" pitchFamily="18" charset="0"/>
              </a:rPr>
              <a:t> церуссит (карбонат свинца);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4400" b="1" smtClean="0">
                <a:solidFill>
                  <a:srgbClr val="000066"/>
                </a:solidFill>
                <a:cs typeface="Times New Roman" pitchFamily="18" charset="0"/>
              </a:rPr>
              <a:t> англезит (сульфат свинца);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3789040"/>
            <a:ext cx="9144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малахит (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CaCO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Cu(OH)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2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);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аз</a:t>
            </a:r>
            <a:r>
              <a:rPr lang="ru-RU" sz="4400" b="1" kern="0" dirty="0" err="1">
                <a:solidFill>
                  <a:srgbClr val="000066"/>
                </a:solidFill>
                <a:latin typeface="+mn-lt"/>
                <a:cs typeface="Times New Roman" pitchFamily="18" charset="0"/>
              </a:rPr>
              <a:t>урит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CaCO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3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)</a:t>
            </a:r>
            <a:r>
              <a:rPr lang="ru-RU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2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Cu(OH)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2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);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смитсонит (</a:t>
            </a:r>
            <a:r>
              <a:rPr lang="ru-RU" sz="4400" b="1" dirty="0">
                <a:solidFill>
                  <a:srgbClr val="000066"/>
                </a:solidFill>
                <a:cs typeface="Times New Roman" pitchFamily="18" charset="0"/>
              </a:rPr>
              <a:t>карбонат цинка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92696"/>
            <a:ext cx="9144000" cy="91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solidFill>
                    <a:srgbClr val="4C3A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Основные полезные минералы: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857375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окисленных форм в товарной руде,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например, </a:t>
            </a:r>
          </a:p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свинцовых – 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15-30% 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Кентауские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фабрики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Карбонаты цветных металлов легко флотируются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ксантогената-ми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после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сульфидизации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хлора замедляют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сульфидизацию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 кальция и магния могут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ока-зывать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депрессирующие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дейст-вие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образованием на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поверхнос-ти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соответствующих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солей.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Добав-ка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аммония  повышает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раст-воримость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солей кальция и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маг-ния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428750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Цинковые минералы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сульфиди-зируются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температуре 50-70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активируются медным купоросом и затем флотируются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ксантогена-том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дитиофосфатом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после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раз-бавления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пульпы холодной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водой.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571500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Церус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PbCO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легко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сульфи-дизируется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без подогрева пульпы в течении 1-2 минут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англезит (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PbSO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требует более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длительно-го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перемешивания –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5-10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Для уменьшения расхода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приме-няют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дробную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подачу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сульфиди-затора.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Плюмбоярозит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PbFe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[(SO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],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хризоколла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CuSiO</a:t>
            </a:r>
            <a:r>
              <a:rPr lang="en-US" sz="4000" b="1" baseline="-25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b="1" baseline="300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карбонатные формы минералов не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сульфидизируются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теряются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хвостах.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0" y="2071688"/>
            <a:ext cx="9144000" cy="1816100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>
                <a:solidFill>
                  <a:srgbClr val="663300"/>
                </a:solidFill>
              </a:rPr>
              <a:t> </a:t>
            </a:r>
            <a:r>
              <a:rPr lang="ru-RU" sz="2800" b="1" i="1" smtClean="0">
                <a:solidFill>
                  <a:srgbClr val="663300"/>
                </a:solidFill>
              </a:rPr>
              <a:t>2. </a:t>
            </a:r>
            <a:r>
              <a:rPr lang="ru-RU" sz="2800" b="1" i="1" dirty="0">
                <a:solidFill>
                  <a:srgbClr val="663300"/>
                </a:solidFill>
              </a:rPr>
              <a:t>Регуляторы среды: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/>
              <a:t>известь</a:t>
            </a:r>
            <a:r>
              <a:rPr lang="ru-RU" sz="2800" b="1" i="1" dirty="0">
                <a:solidFill>
                  <a:srgbClr val="663300"/>
                </a:solidFill>
              </a:rPr>
              <a:t> рН=9,5,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/>
              <a:t>сода</a:t>
            </a:r>
            <a:r>
              <a:rPr lang="ru-RU" sz="2800" b="1" i="1" dirty="0">
                <a:solidFill>
                  <a:srgbClr val="663300"/>
                </a:solidFill>
              </a:rPr>
              <a:t> (расход 200-700г/т)</a:t>
            </a:r>
          </a:p>
        </p:txBody>
      </p:sp>
      <p:sp>
        <p:nvSpPr>
          <p:cNvPr id="6" name="Text Box 50"/>
          <p:cNvSpPr txBox="1">
            <a:spLocks noChangeArrowheads="1"/>
          </p:cNvSpPr>
          <p:nvPr/>
        </p:nvSpPr>
        <p:spPr bwMode="auto">
          <a:xfrm>
            <a:off x="0" y="5257800"/>
            <a:ext cx="9144000" cy="954088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5. </a:t>
            </a:r>
            <a:r>
              <a:rPr lang="ru-RU" sz="2800" b="1" i="1" dirty="0" err="1">
                <a:solidFill>
                  <a:srgbClr val="663300"/>
                </a:solidFill>
              </a:rPr>
              <a:t>Активаторы:</a:t>
            </a:r>
            <a:r>
              <a:rPr lang="ru-RU" sz="2800" b="1" i="1" dirty="0" err="1"/>
              <a:t>сульфидизаторы</a:t>
            </a:r>
            <a:r>
              <a:rPr lang="ru-RU" sz="2800" b="1" i="1" dirty="0"/>
              <a:t> - сернистый натрий </a:t>
            </a:r>
            <a:r>
              <a:rPr lang="en-US" sz="2800" b="1" i="1" dirty="0">
                <a:solidFill>
                  <a:srgbClr val="663300"/>
                </a:solidFill>
              </a:rPr>
              <a:t>(Na</a:t>
            </a:r>
            <a:r>
              <a:rPr lang="en-US" sz="2800" b="1" i="1" baseline="-25000" dirty="0">
                <a:solidFill>
                  <a:srgbClr val="663300"/>
                </a:solidFill>
              </a:rPr>
              <a:t>2</a:t>
            </a:r>
            <a:r>
              <a:rPr lang="en-US" sz="2800" b="1" i="1" dirty="0">
                <a:solidFill>
                  <a:srgbClr val="663300"/>
                </a:solidFill>
              </a:rPr>
              <a:t>S) </a:t>
            </a:r>
            <a:r>
              <a:rPr lang="ru-RU" sz="2800" b="1" i="1" dirty="0">
                <a:solidFill>
                  <a:srgbClr val="663300"/>
                </a:solidFill>
              </a:rPr>
              <a:t>500-3000 </a:t>
            </a:r>
            <a:r>
              <a:rPr lang="ru-RU" sz="2800" b="1" i="1" dirty="0" smtClean="0">
                <a:solidFill>
                  <a:srgbClr val="663300"/>
                </a:solidFill>
              </a:rPr>
              <a:t>г/т.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4" name="Text Box 50"/>
          <p:cNvSpPr txBox="1">
            <a:spLocks noChangeArrowheads="1"/>
          </p:cNvSpPr>
          <p:nvPr/>
        </p:nvSpPr>
        <p:spPr bwMode="auto">
          <a:xfrm>
            <a:off x="0" y="3857625"/>
            <a:ext cx="9144000" cy="954088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3. </a:t>
            </a:r>
            <a:r>
              <a:rPr lang="ru-RU" sz="2800" b="1" i="1" dirty="0" err="1">
                <a:solidFill>
                  <a:srgbClr val="4C3A00"/>
                </a:solidFill>
              </a:rPr>
              <a:t>Вспениватели</a:t>
            </a:r>
            <a:r>
              <a:rPr lang="ru-RU" sz="2800" b="1" i="1" dirty="0">
                <a:solidFill>
                  <a:srgbClr val="000066"/>
                </a:solidFill>
              </a:rPr>
              <a:t> </a:t>
            </a:r>
            <a:r>
              <a:rPr lang="ru-RU" sz="2800" b="1" i="1" dirty="0">
                <a:solidFill>
                  <a:srgbClr val="4C3A00"/>
                </a:solidFill>
              </a:rPr>
              <a:t>– </a:t>
            </a:r>
            <a:r>
              <a:rPr lang="ru-RU" sz="2800" b="1" i="1" dirty="0"/>
              <a:t>сосновое масло</a:t>
            </a:r>
            <a:r>
              <a:rPr lang="ru-RU" sz="2800" b="1" i="1" dirty="0">
                <a:solidFill>
                  <a:srgbClr val="4C3A00"/>
                </a:solidFill>
              </a:rPr>
              <a:t>, Т-80, </a:t>
            </a:r>
            <a:r>
              <a:rPr lang="ru-RU" sz="2800" b="1" i="1" dirty="0" err="1">
                <a:solidFill>
                  <a:srgbClr val="4C3A00"/>
                </a:solidFill>
              </a:rPr>
              <a:t>циклогексанол</a:t>
            </a:r>
            <a:r>
              <a:rPr lang="ru-RU" sz="2800" b="1" i="1" dirty="0">
                <a:solidFill>
                  <a:srgbClr val="4C3A00"/>
                </a:solidFill>
              </a:rPr>
              <a:t>, МИБК (10-40 </a:t>
            </a:r>
            <a:r>
              <a:rPr lang="ru-RU" sz="2800" b="1" i="1" dirty="0" smtClean="0">
                <a:solidFill>
                  <a:srgbClr val="4C3A00"/>
                </a:solidFill>
              </a:rPr>
              <a:t>г/т).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5" name="Text Box 50"/>
          <p:cNvSpPr txBox="1">
            <a:spLocks noChangeArrowheads="1"/>
          </p:cNvSpPr>
          <p:nvPr/>
        </p:nvSpPr>
        <p:spPr bwMode="auto">
          <a:xfrm>
            <a:off x="0" y="4786313"/>
            <a:ext cx="9144000" cy="52387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51435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4. </a:t>
            </a:r>
            <a:r>
              <a:rPr lang="ru-RU" sz="2800" b="1" i="1" dirty="0">
                <a:solidFill>
                  <a:srgbClr val="663300"/>
                </a:solidFill>
              </a:rPr>
              <a:t>Депрессоры :  </a:t>
            </a:r>
            <a:r>
              <a:rPr lang="ru-RU" sz="2800" b="1" i="1" dirty="0"/>
              <a:t>ионы кальция и </a:t>
            </a:r>
            <a:r>
              <a:rPr lang="ru-RU" sz="2800" b="1" i="1" dirty="0" smtClean="0"/>
              <a:t>магния</a:t>
            </a:r>
            <a:r>
              <a:rPr lang="ru-RU" sz="2800" b="1" i="1" dirty="0" smtClean="0">
                <a:solidFill>
                  <a:srgbClr val="663300"/>
                </a:solidFill>
              </a:rPr>
              <a:t>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11266" name="Text Box 50"/>
          <p:cNvSpPr txBox="1">
            <a:spLocks noChangeArrowheads="1"/>
          </p:cNvSpPr>
          <p:nvPr/>
        </p:nvSpPr>
        <p:spPr bwMode="auto">
          <a:xfrm>
            <a:off x="0" y="2143125"/>
            <a:ext cx="9144000" cy="1816100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</a:t>
            </a:r>
            <a:r>
              <a:rPr lang="ru-RU" sz="2800" b="1" dirty="0" smtClean="0">
                <a:solidFill>
                  <a:srgbClr val="663300"/>
                </a:solidFill>
              </a:rPr>
              <a:t>флотации</a:t>
            </a:r>
            <a:endParaRPr lang="ru-RU" sz="28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  </a:t>
            </a:r>
            <a:r>
              <a:rPr lang="ru-RU" sz="2800" b="1" i="1" dirty="0" err="1"/>
              <a:t>ксантогенаты</a:t>
            </a:r>
            <a:r>
              <a:rPr lang="ru-RU" sz="2800" b="1" i="1" dirty="0">
                <a:solidFill>
                  <a:srgbClr val="663300"/>
                </a:solidFill>
              </a:rPr>
              <a:t>  (расход </a:t>
            </a:r>
            <a:r>
              <a:rPr lang="ru-RU" sz="2800" b="1" i="1" dirty="0">
                <a:solidFill>
                  <a:srgbClr val="4C3A00"/>
                </a:solidFill>
              </a:rPr>
              <a:t>70-200 </a:t>
            </a:r>
            <a:r>
              <a:rPr lang="ru-RU" sz="2800" b="1" i="1" dirty="0">
                <a:solidFill>
                  <a:srgbClr val="663300"/>
                </a:solidFill>
              </a:rPr>
              <a:t>г/т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022E-7 L 0 -0.26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4" grpId="0" animBg="1"/>
      <p:bldP spid="5" grpId="0" animBg="1"/>
      <p:bldP spid="1126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214313" y="4071938"/>
          <a:ext cx="8929687" cy="1238250"/>
        </p:xfrm>
        <a:graphic>
          <a:graphicData uri="http://schemas.openxmlformats.org/presentationml/2006/ole">
            <p:oleObj spid="_x0000_s17410" name="Формула" r:id="rId3" imgW="4546440" imgH="596880" progId="Equation.3">
              <p:embed/>
            </p:oleObj>
          </a:graphicData>
        </a:graphic>
      </p:graphicFrame>
      <p:graphicFrame>
        <p:nvGraphicFramePr>
          <p:cNvPr id="17411" name="Object 8"/>
          <p:cNvGraphicFramePr>
            <a:graphicFrameLocks noChangeAspect="1"/>
          </p:cNvGraphicFramePr>
          <p:nvPr/>
        </p:nvGraphicFramePr>
        <p:xfrm>
          <a:off x="2143125" y="1071563"/>
          <a:ext cx="4897438" cy="1035050"/>
        </p:xfrm>
        <a:graphic>
          <a:graphicData uri="http://schemas.openxmlformats.org/presentationml/2006/ole">
            <p:oleObj spid="_x0000_s17411" name="Формула" r:id="rId4" imgW="1523880" imgH="304560" progId="Equation.3">
              <p:embed/>
            </p:oleObj>
          </a:graphicData>
        </a:graphic>
      </p:graphicFrame>
      <p:sp>
        <p:nvSpPr>
          <p:cNvPr id="25" name="Прямоугольник 24"/>
          <p:cNvSpPr/>
          <p:nvPr/>
        </p:nvSpPr>
        <p:spPr bwMode="auto">
          <a:xfrm>
            <a:off x="214313" y="2286000"/>
            <a:ext cx="85725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Уравнение Фрумкина-Кабанова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Кондиционные </a:t>
            </a: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свинцовые концентраты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представленные церусситом и англезитом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содер-жат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50-60% свинца при извлечении 80 -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3429000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Цинковые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38-43% цинка при извлечении 76 - 88%;</a:t>
            </a:r>
          </a:p>
          <a:p>
            <a:pPr>
              <a:defRPr/>
            </a:pP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медные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(карбонатные) – 18-25% меди при извлечении 80-90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Схемы простые: основная,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кон-трольная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операции, две-три </a:t>
            </a:r>
            <a:r>
              <a:rPr lang="ru-RU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пере-чистки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концентрата.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+mj-cs"/>
              </a:rPr>
              <a:t>Флотационные схемы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3286125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Эффективное извлечение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полез-ных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компонентов из окисленных и смешанных полиметаллических руд возможно при </a:t>
            </a:r>
            <a:r>
              <a:rPr lang="ru-RU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комбинирован-ных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схемах.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236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28600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окисленных медных руд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методом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Мостовича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571625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Упорные руды, смешанные с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си-ликатами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плохо флотируются и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сульфидизацией.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приме-няют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комбинированную схему: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0" y="-142875"/>
            <a:ext cx="9144000" cy="3851275"/>
            <a:chOff x="0" y="2357430"/>
            <a:chExt cx="9144000" cy="385115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00125" y="5500585"/>
              <a:ext cx="6858000" cy="7080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CuSO</a:t>
              </a:r>
              <a:r>
                <a:rPr lang="ru-RU" sz="4000" b="1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r>
                <a:rPr lang="en-US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Fe=Cu +</a:t>
              </a:r>
              <a:r>
                <a:rPr lang="en-US" sz="4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FeSO</a:t>
              </a:r>
              <a:r>
                <a:rPr lang="ru-RU" sz="4000" b="1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endParaRPr lang="ru-RU" sz="4000" dirty="0"/>
            </a:p>
          </p:txBody>
        </p:sp>
        <p:grpSp>
          <p:nvGrpSpPr>
            <p:cNvPr id="303110" name="Группа 8"/>
            <p:cNvGrpSpPr>
              <a:grpSpLocks/>
            </p:cNvGrpSpPr>
            <p:nvPr/>
          </p:nvGrpSpPr>
          <p:grpSpPr bwMode="auto">
            <a:xfrm>
              <a:off x="0" y="2357430"/>
              <a:ext cx="9144000" cy="3786214"/>
              <a:chOff x="0" y="2357430"/>
              <a:chExt cx="9144000" cy="3786214"/>
            </a:xfrm>
          </p:grpSpPr>
          <p:sp>
            <p:nvSpPr>
              <p:cNvPr id="4" name="Text Box 15"/>
              <p:cNvSpPr txBox="1">
                <a:spLocks noChangeArrowheads="1"/>
              </p:cNvSpPr>
              <p:nvPr/>
            </p:nvSpPr>
            <p:spPr bwMode="auto">
              <a:xfrm>
                <a:off x="0" y="2357430"/>
                <a:ext cx="9144000" cy="3786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4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  1) растворяют окисленные </a:t>
                </a:r>
                <a:r>
                  <a:rPr lang="ru-RU" sz="4000" b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мед-ные</a:t>
                </a:r>
                <a:r>
                  <a:rPr lang="ru-RU" sz="4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минералы в серной кислоте;</a:t>
                </a:r>
              </a:p>
              <a:p>
                <a:pPr>
                  <a:defRPr/>
                </a:pPr>
                <a:r>
                  <a:rPr lang="ru-RU" sz="4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  2) добавляют </a:t>
                </a:r>
                <a:r>
                  <a:rPr lang="ru-RU" sz="4000" b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тонкоизмельчен-ное</a:t>
                </a:r>
                <a:r>
                  <a:rPr lang="ru-RU" sz="4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губчатое железо для </a:t>
                </a:r>
                <a:r>
                  <a:rPr lang="ru-RU" sz="4000" b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выделе-ния</a:t>
                </a:r>
                <a:r>
                  <a:rPr lang="ru-RU" sz="4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цементной меди:</a:t>
                </a:r>
              </a:p>
              <a:p>
                <a:pPr>
                  <a:defRPr/>
                </a:pPr>
                <a:endParaRPr lang="fr-FR" sz="4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7" name="Прямая со стрелкой 6"/>
              <p:cNvCxnSpPr/>
              <p:nvPr/>
            </p:nvCxnSpPr>
            <p:spPr>
              <a:xfrm rot="5400000">
                <a:off x="4358488" y="5928404"/>
                <a:ext cx="428612" cy="1588"/>
              </a:xfrm>
              <a:prstGeom prst="straightConnector1">
                <a:avLst/>
              </a:prstGeom>
              <a:ln w="44450">
                <a:solidFill>
                  <a:schemeClr val="tx1"/>
                </a:solidFill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0" y="36877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Затем в пульпу добавляют сульфгидрильный коллектор и в слабокислой среде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аэрофлотами,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диксантогенидами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их смесями с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ксантогенатами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2357438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Концентраты содержат около 50% меди при извлечении до 85%, в трудных случаях до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60-75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6064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i="1" dirty="0">
              <a:ln>
                <a:solidFill>
                  <a:srgbClr val="4C3A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12474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солей </a:t>
            </a:r>
            <a:r>
              <a:rPr lang="ru-RU" sz="6000" b="1" i="1" dirty="0" err="1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щелочно-земельных</a:t>
            </a: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минералов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карбонатов черных металлов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Сырье для получения вольфрама, фосфора,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фтора.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357188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Основные полезные минералы: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шеелит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CaWO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апатит 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Ca(PO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(</a:t>
            </a:r>
            <a:r>
              <a:rPr lang="en-US" sz="4400" b="1" kern="0" dirty="0" err="1">
                <a:solidFill>
                  <a:srgbClr val="000066"/>
                </a:solidFill>
                <a:cs typeface="Times New Roman" pitchFamily="18" charset="0"/>
              </a:rPr>
              <a:t>F,Cl,OH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);</a:t>
            </a:r>
            <a:endParaRPr lang="en-US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флюорит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Ca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F</a:t>
            </a:r>
            <a:r>
              <a:rPr lang="ru-RU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2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барит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BaSO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  <a:endParaRPr lang="en-US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кальцит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Ca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ru-RU" sz="4400" b="1" kern="0" baseline="-2500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ru-RU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.</a:t>
            </a:r>
            <a:endParaRPr lang="ru-RU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 build="allAtOnce"/>
    </p:bld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0"/>
          <p:cNvSpPr txBox="1">
            <a:spLocks noChangeArrowheads="1"/>
          </p:cNvSpPr>
          <p:nvPr/>
        </p:nvSpPr>
        <p:spPr bwMode="auto">
          <a:xfrm>
            <a:off x="0" y="1785938"/>
            <a:ext cx="9144000" cy="31083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флотации: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>
                <a:solidFill>
                  <a:srgbClr val="4C3A00"/>
                </a:solidFill>
              </a:rPr>
              <a:t>жирные карбоновые кислоты и их мыла </a:t>
            </a:r>
            <a:r>
              <a:rPr lang="ru-RU" sz="2800" b="1" i="1" dirty="0" err="1">
                <a:solidFill>
                  <a:srgbClr val="4C3A00"/>
                </a:solidFill>
              </a:rPr>
              <a:t>рас-ход</a:t>
            </a:r>
            <a:r>
              <a:rPr lang="ru-RU" sz="2800" b="1" i="1" dirty="0">
                <a:solidFill>
                  <a:srgbClr val="4C3A00"/>
                </a:solidFill>
              </a:rPr>
              <a:t> 150-1500 г/т (при малом количестве </a:t>
            </a:r>
            <a:r>
              <a:rPr lang="ru-RU" sz="2800" b="1" i="1" dirty="0" err="1">
                <a:solidFill>
                  <a:srgbClr val="4C3A00"/>
                </a:solidFill>
              </a:rPr>
              <a:t>шла-мов</a:t>
            </a:r>
            <a:r>
              <a:rPr lang="ru-RU" sz="2800" b="1" i="1" dirty="0">
                <a:solidFill>
                  <a:srgbClr val="4C3A00"/>
                </a:solidFill>
              </a:rPr>
              <a:t> и флотации кристаллических минералов – 150-300 г/т</a:t>
            </a:r>
            <a:r>
              <a:rPr lang="ru-RU" sz="2800" b="1" i="1" dirty="0" smtClean="0">
                <a:solidFill>
                  <a:srgbClr val="4C3A00"/>
                </a:solidFill>
              </a:rPr>
              <a:t>).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0" y="3214688"/>
            <a:ext cx="9144000" cy="95408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2. </a:t>
            </a:r>
            <a:r>
              <a:rPr lang="ru-RU" sz="2800" b="1" i="1" dirty="0">
                <a:solidFill>
                  <a:srgbClr val="663300"/>
                </a:solidFill>
              </a:rPr>
              <a:t>Регуляторы среды – сода (расход 500-800 г/т) при рН=7-9 </a:t>
            </a:r>
            <a:r>
              <a:rPr lang="ru-RU" sz="2800" b="1" i="1" dirty="0" smtClean="0">
                <a:solidFill>
                  <a:srgbClr val="663300"/>
                </a:solidFill>
              </a:rPr>
              <a:t>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4" name="Text Box 50"/>
          <p:cNvSpPr txBox="1">
            <a:spLocks noChangeArrowheads="1"/>
          </p:cNvSpPr>
          <p:nvPr/>
        </p:nvSpPr>
        <p:spPr bwMode="auto">
          <a:xfrm>
            <a:off x="0" y="4214813"/>
            <a:ext cx="9144000" cy="2462212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3.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: сосновое масло и его заменители (250 – 100 г/т);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3300"/>
                </a:solidFill>
              </a:rPr>
              <a:t>4. </a:t>
            </a:r>
            <a:r>
              <a:rPr lang="ru-RU" sz="2800" b="1" i="1" dirty="0">
                <a:solidFill>
                  <a:srgbClr val="663300"/>
                </a:solidFill>
              </a:rPr>
              <a:t>Депрессоры породы: жидкое стекло (200 г/т) в сочетании с содой, кремнефтористый </a:t>
            </a:r>
            <a:r>
              <a:rPr lang="ru-RU" sz="2800" b="1" i="1" dirty="0" smtClean="0">
                <a:solidFill>
                  <a:srgbClr val="663300"/>
                </a:solidFill>
              </a:rPr>
              <a:t>натрий.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0601E-6 L 0 -0.2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3" grpId="0" animBg="1"/>
      <p:bldP spid="4" grpId="0" animBg="1"/>
    </p:bld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При селективной флотации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под-бор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реагентов усложняется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вслед-ствии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близкой флотационной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ак-тивности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  <a:endParaRPr lang="ru-RU" sz="6000" b="1" dirty="0" smtClean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шеелитовых </a:t>
            </a: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</a:t>
            </a:r>
            <a:endParaRPr lang="ru-RU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14313" y="1785938"/>
            <a:ext cx="85725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6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Термодинамическое объяснение гипотезы краевого угла</a:t>
            </a:r>
            <a:endParaRPr lang="ru-RU" sz="60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571625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Шеелитовые руды оцениваются по содержанию в них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трехокиси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вольфрама.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204864"/>
            <a:ext cx="9144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Чистый шеелит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CaWO</a:t>
            </a:r>
            <a:r>
              <a:rPr lang="en-US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содержит 80,6% </a:t>
            </a:r>
            <a:r>
              <a:rPr lang="en-US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WO</a:t>
            </a:r>
            <a:r>
              <a:rPr lang="ru-RU" sz="4000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429000"/>
            <a:ext cx="9144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Промышленные руды - 0,1-0,15%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WO</a:t>
            </a:r>
            <a:r>
              <a:rPr lang="ru-RU" sz="4000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4554538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Концентраты  - 50-60%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WO</a:t>
            </a:r>
            <a:r>
              <a:rPr lang="ru-RU" sz="4000" b="1" kern="0" baseline="-25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571625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 шеелитовые руды содержат  молибден в виде молибденита (иногда 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повеллита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СаМоО</a:t>
            </a:r>
            <a:r>
              <a:rPr lang="ru-RU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Пустая порода представлена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силикатами.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714375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При обогащении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молибдено-вольфрамовых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руд молибденит выделяется в голове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флотации.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Хвосты молибденовой флотации направляются в шеелитовую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сос-тоящую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двух циклов: основного и доводки чернового шеелитового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концентрата.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276872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Повеллит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извлекается в черновой шеелитовый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000250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Флотацию проводят в содовой слабощелочной среде олеиновой кислотой или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олеатом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натрия.  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Депрессор породы – жидкое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стекло.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 200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г/т.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Черновой концентрат загрязнен кальциевыми минералами: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каль-цитом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апатитами, флюоритом направляется в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доводки.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2286000"/>
            <a:ext cx="9144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5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Цикл доводки по методу Петрова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Черновой шеелитовый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кон-центрат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сгущается до 50-60%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твер-дого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Осуществляется пропарка черновых концентратов в 3-4% растворе жидкого стекла  при 85-90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(для депрессии кальциевых минералов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Пульпа разбавляется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холод-ной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водой в два раза 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флотирует-ся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двумя-тремя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перечистками.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2204864"/>
            <a:ext cx="9144000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Извлечение шеелита в концентрат 80-85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ru-RU" sz="4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  <a:endParaRPr lang="ru-RU" sz="6000" b="1" dirty="0" smtClean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апатитовых </a:t>
            </a: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</a:t>
            </a:r>
            <a:endParaRPr lang="ru-RU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357188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Основные полезные минералы: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2286000"/>
            <a:ext cx="9144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фтор-апатит 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Ca(PO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)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F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;</a:t>
            </a:r>
            <a:endParaRPr lang="ru-RU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 err="1">
                <a:solidFill>
                  <a:srgbClr val="000066"/>
                </a:solidFill>
                <a:cs typeface="Times New Roman" pitchFamily="18" charset="0"/>
              </a:rPr>
              <a:t>хлор-апатит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Ca(PO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)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Cl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;</a:t>
            </a: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гидроксил-апатит </a:t>
            </a:r>
            <a:r>
              <a:rPr lang="en-US" sz="4400" b="1" kern="0" dirty="0">
                <a:solidFill>
                  <a:srgbClr val="000066"/>
                </a:solidFill>
                <a:cs typeface="Times New Roman" pitchFamily="18" charset="0"/>
              </a:rPr>
              <a:t>Ca(PO</a:t>
            </a:r>
            <a:r>
              <a:rPr lang="en-US" sz="4400" b="1" kern="0" baseline="-25000" dirty="0">
                <a:solidFill>
                  <a:srgbClr val="000066"/>
                </a:solidFill>
                <a:cs typeface="Times New Roman" pitchFamily="18" charset="0"/>
              </a:rPr>
              <a:t>4</a:t>
            </a:r>
            <a:r>
              <a:rPr lang="ru-RU" sz="4400" b="1" kern="0" dirty="0">
                <a:solidFill>
                  <a:srgbClr val="000066"/>
                </a:solidFill>
                <a:cs typeface="Times New Roman" pitchFamily="18" charset="0"/>
              </a:rPr>
              <a:t>)</a:t>
            </a:r>
            <a:r>
              <a:rPr lang="en-US" sz="4400" b="1" kern="0" baseline="-25000" dirty="0" smtClean="0">
                <a:solidFill>
                  <a:srgbClr val="000066"/>
                </a:solidFill>
                <a:cs typeface="Times New Roman" pitchFamily="18" charset="0"/>
              </a:rPr>
              <a:t>3</a:t>
            </a:r>
            <a:r>
              <a:rPr lang="en-US" sz="4400" b="1" kern="0" dirty="0" smtClean="0">
                <a:solidFill>
                  <a:srgbClr val="000066"/>
                </a:solidFill>
                <a:cs typeface="Times New Roman" pitchFamily="18" charset="0"/>
              </a:rPr>
              <a:t>OH</a:t>
            </a:r>
            <a:r>
              <a:rPr lang="ru-RU" sz="4400" b="1" kern="0" dirty="0" smtClean="0">
                <a:solidFill>
                  <a:srgbClr val="000066"/>
                </a:solidFill>
                <a:cs typeface="Times New Roman" pitchFamily="18" charset="0"/>
              </a:rPr>
              <a:t>.</a:t>
            </a:r>
            <a:endParaRPr lang="ru-RU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Апатиты – сырье для получения 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удобрений.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285875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Апатитовые руды оцениваются по содержанию в них </a:t>
            </a:r>
            <a:r>
              <a:rPr lang="ru-RU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пятиокиси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фосфора.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392906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Высокосортные концентраты  содержат 39,4-39,5%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O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извлечении 94-95% и не более 14% класса +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0,15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мм.</a:t>
            </a:r>
            <a:r>
              <a:rPr lang="ru-RU" sz="4000" b="1" kern="0" baseline="-2500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3214688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O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 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рудах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12-16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2928938"/>
            <a:ext cx="85725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Гидратный</a:t>
            </a: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слой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Овал 2"/>
          <p:cNvSpPr>
            <a:spLocks noChangeArrowheads="1"/>
          </p:cNvSpPr>
          <p:nvPr/>
        </p:nvSpPr>
        <p:spPr bwMode="auto">
          <a:xfrm>
            <a:off x="3929063" y="2428875"/>
            <a:ext cx="914400" cy="914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3714750" y="3143250"/>
            <a:ext cx="423863" cy="4286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4643438" y="3143250"/>
            <a:ext cx="423862" cy="4286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4357688" y="2928938"/>
            <a:ext cx="1214437" cy="1143000"/>
          </a:xfrm>
          <a:prstGeom prst="line">
            <a:avLst/>
          </a:prstGeom>
          <a:ln w="44450" cmpd="sng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3214688" y="2928938"/>
            <a:ext cx="1214437" cy="1143000"/>
          </a:xfrm>
          <a:prstGeom prst="line">
            <a:avLst/>
          </a:prstGeom>
          <a:ln w="44450" cmpd="sng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8"/>
          <p:cNvSpPr>
            <a:spLocks/>
          </p:cNvSpPr>
          <p:nvPr/>
        </p:nvSpPr>
        <p:spPr bwMode="auto">
          <a:xfrm rot="-9272448">
            <a:off x="3746500" y="3227388"/>
            <a:ext cx="1222375" cy="752475"/>
          </a:xfrm>
          <a:custGeom>
            <a:avLst/>
            <a:gdLst>
              <a:gd name="T0" fmla="*/ 2147483647 w 257"/>
              <a:gd name="T1" fmla="*/ 2147483647 h 140"/>
              <a:gd name="T2" fmla="*/ 2147483647 w 257"/>
              <a:gd name="T3" fmla="*/ 2147483647 h 140"/>
              <a:gd name="T4" fmla="*/ 2147483647 w 257"/>
              <a:gd name="T5" fmla="*/ 2147483647 h 140"/>
              <a:gd name="T6" fmla="*/ 2147483647 w 257"/>
              <a:gd name="T7" fmla="*/ 2147483647 h 140"/>
              <a:gd name="T8" fmla="*/ 2147483647 w 257"/>
              <a:gd name="T9" fmla="*/ 2147483647 h 140"/>
              <a:gd name="T10" fmla="*/ 2147483647 w 257"/>
              <a:gd name="T11" fmla="*/ 2147483647 h 1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140"/>
              <a:gd name="T20" fmla="*/ 257 w 257"/>
              <a:gd name="T21" fmla="*/ 140 h 1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140">
                <a:moveTo>
                  <a:pt x="8" y="140"/>
                </a:moveTo>
                <a:cubicBezTo>
                  <a:pt x="4" y="127"/>
                  <a:pt x="0" y="114"/>
                  <a:pt x="8" y="95"/>
                </a:cubicBezTo>
                <a:cubicBezTo>
                  <a:pt x="16" y="76"/>
                  <a:pt x="34" y="42"/>
                  <a:pt x="53" y="27"/>
                </a:cubicBezTo>
                <a:cubicBezTo>
                  <a:pt x="72" y="12"/>
                  <a:pt x="98" y="8"/>
                  <a:pt x="121" y="4"/>
                </a:cubicBezTo>
                <a:cubicBezTo>
                  <a:pt x="144" y="0"/>
                  <a:pt x="166" y="0"/>
                  <a:pt x="189" y="4"/>
                </a:cubicBezTo>
                <a:cubicBezTo>
                  <a:pt x="212" y="8"/>
                  <a:pt x="234" y="17"/>
                  <a:pt x="257" y="27"/>
                </a:cubicBezTo>
              </a:path>
            </a:pathLst>
          </a:custGeom>
          <a:noFill/>
          <a:ln w="15875">
            <a:solidFill>
              <a:srgbClr val="C00000"/>
            </a:solidFill>
            <a:round/>
            <a:headEnd type="stealth" w="med" len="med"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857625" y="4000500"/>
            <a:ext cx="1285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104</a:t>
            </a:r>
            <a:r>
              <a:rPr lang="ru-RU" sz="3600" b="1" baseline="30000"/>
              <a:t>о</a:t>
            </a:r>
            <a:endParaRPr lang="fr-FR" sz="3600" b="1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214938" y="3071813"/>
            <a:ext cx="500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/>
              <a:t>H</a:t>
            </a:r>
            <a:endParaRPr lang="fr-FR" sz="3600" b="1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3000375" y="3143250"/>
            <a:ext cx="500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/>
              <a:t>H</a:t>
            </a:r>
            <a:endParaRPr lang="fr-FR" sz="3600" b="1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4071938" y="1714500"/>
            <a:ext cx="500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/>
              <a:t>O</a:t>
            </a:r>
            <a:endParaRPr lang="fr-FR" sz="3600" b="1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714625" y="5429250"/>
            <a:ext cx="37147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диполь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44037" name="Object 8"/>
          <p:cNvGraphicFramePr>
            <a:graphicFrameLocks noChangeAspect="1"/>
          </p:cNvGraphicFramePr>
          <p:nvPr/>
        </p:nvGraphicFramePr>
        <p:xfrm>
          <a:off x="3643313" y="4500563"/>
          <a:ext cx="1427162" cy="969962"/>
        </p:xfrm>
        <a:graphic>
          <a:graphicData uri="http://schemas.openxmlformats.org/presentationml/2006/ole">
            <p:oleObj spid="_x0000_s18434" name="Формула" r:id="rId3" imgW="444240" imgH="266400" progId="Equation.3">
              <p:embed/>
            </p:oleObj>
          </a:graphicData>
        </a:graphic>
      </p:graphicFrame>
      <p:grpSp>
        <p:nvGrpSpPr>
          <p:cNvPr id="4" name="Группа 22"/>
          <p:cNvGrpSpPr>
            <a:grpSpLocks/>
          </p:cNvGrpSpPr>
          <p:nvPr/>
        </p:nvGrpSpPr>
        <p:grpSpPr bwMode="auto">
          <a:xfrm>
            <a:off x="6429375" y="4429125"/>
            <a:ext cx="500063" cy="1646238"/>
            <a:chOff x="6429388" y="4429132"/>
            <a:chExt cx="500078" cy="1646249"/>
          </a:xfrm>
        </p:grpSpPr>
        <p:sp>
          <p:nvSpPr>
            <p:cNvPr id="18448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18449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18450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0"/>
          <p:cNvSpPr txBox="1">
            <a:spLocks noChangeArrowheads="1"/>
          </p:cNvSpPr>
          <p:nvPr/>
        </p:nvSpPr>
        <p:spPr bwMode="auto">
          <a:xfrm>
            <a:off x="0" y="1643063"/>
            <a:ext cx="9144000" cy="35401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</a:t>
            </a:r>
            <a:r>
              <a:rPr lang="ru-RU" sz="2800" b="1" dirty="0" smtClean="0">
                <a:solidFill>
                  <a:srgbClr val="663300"/>
                </a:solidFill>
              </a:rPr>
              <a:t>флотации</a:t>
            </a:r>
            <a:endParaRPr lang="ru-RU" sz="28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4C3A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>
                <a:solidFill>
                  <a:srgbClr val="4C3A00"/>
                </a:solidFill>
              </a:rPr>
              <a:t>олеиновая кислота или ее смесь с торфяной смолой , сырое </a:t>
            </a:r>
            <a:r>
              <a:rPr lang="ru-RU" sz="2800" b="1" i="1" dirty="0" err="1">
                <a:solidFill>
                  <a:srgbClr val="4C3A00"/>
                </a:solidFill>
              </a:rPr>
              <a:t>талловое</a:t>
            </a:r>
            <a:r>
              <a:rPr lang="ru-RU" sz="2800" b="1" i="1" dirty="0">
                <a:solidFill>
                  <a:srgbClr val="4C3A00"/>
                </a:solidFill>
              </a:rPr>
              <a:t> масло, омыленные кубовые остатки </a:t>
            </a:r>
            <a:r>
              <a:rPr lang="ru-RU" sz="2800" b="1" i="1" dirty="0" err="1">
                <a:solidFill>
                  <a:srgbClr val="4C3A00"/>
                </a:solidFill>
              </a:rPr>
              <a:t>таллового</a:t>
            </a:r>
            <a:r>
              <a:rPr lang="ru-RU" sz="2800" b="1" i="1" dirty="0">
                <a:solidFill>
                  <a:srgbClr val="4C3A00"/>
                </a:solidFill>
              </a:rPr>
              <a:t> масла, и </a:t>
            </a:r>
            <a:r>
              <a:rPr lang="ru-RU" sz="2800" b="1" i="1" dirty="0" smtClean="0">
                <a:solidFill>
                  <a:srgbClr val="4C3A00"/>
                </a:solidFill>
              </a:rPr>
              <a:t>др. </a:t>
            </a:r>
            <a:r>
              <a:rPr lang="ru-RU" sz="2800" b="1" i="1" dirty="0">
                <a:solidFill>
                  <a:srgbClr val="4C3A00"/>
                </a:solidFill>
              </a:rPr>
              <a:t>расход 200-220 г/т; при большом количестве шламов – ОП-4 (5-15 г/т</a:t>
            </a:r>
            <a:r>
              <a:rPr lang="ru-RU" sz="2800" b="1" i="1" dirty="0" smtClean="0">
                <a:solidFill>
                  <a:srgbClr val="4C3A00"/>
                </a:solidFill>
              </a:rPr>
              <a:t>).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0" y="3500438"/>
            <a:ext cx="9144000" cy="95408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4C3A00"/>
                </a:solidFill>
              </a:rPr>
              <a:t>2. </a:t>
            </a:r>
            <a:r>
              <a:rPr lang="ru-RU" sz="2800" b="1" i="1" dirty="0">
                <a:solidFill>
                  <a:srgbClr val="4C3A00"/>
                </a:solidFill>
              </a:rPr>
              <a:t>Регуляторы </a:t>
            </a:r>
            <a:r>
              <a:rPr lang="ru-RU" sz="2800" b="1" i="1" dirty="0" smtClean="0">
                <a:solidFill>
                  <a:srgbClr val="4C3A00"/>
                </a:solidFill>
              </a:rPr>
              <a:t>среды: </a:t>
            </a:r>
            <a:r>
              <a:rPr lang="ru-RU" sz="2800" b="1" i="1" dirty="0">
                <a:solidFill>
                  <a:srgbClr val="4C3A00"/>
                </a:solidFill>
              </a:rPr>
              <a:t>сода, едкий натрий (рН=10,5-11), серная </a:t>
            </a:r>
            <a:r>
              <a:rPr lang="ru-RU" sz="2800" b="1" i="1" dirty="0" smtClean="0">
                <a:solidFill>
                  <a:srgbClr val="4C3A00"/>
                </a:solidFill>
              </a:rPr>
              <a:t>кислота.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5" name="Text Box 50"/>
          <p:cNvSpPr txBox="1">
            <a:spLocks noChangeArrowheads="1"/>
          </p:cNvSpPr>
          <p:nvPr/>
        </p:nvSpPr>
        <p:spPr bwMode="auto">
          <a:xfrm>
            <a:off x="0" y="4429125"/>
            <a:ext cx="9144000" cy="1384300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4C3A00"/>
                </a:solidFill>
              </a:rPr>
              <a:t>3. </a:t>
            </a:r>
            <a:r>
              <a:rPr lang="ru-RU" sz="2800" b="1" i="1" dirty="0">
                <a:solidFill>
                  <a:srgbClr val="4C3A00"/>
                </a:solidFill>
              </a:rPr>
              <a:t>Депрессоры фосфатов: фосфорная кислота, кремнефтористый натрий, серная кислота, </a:t>
            </a:r>
            <a:r>
              <a:rPr lang="ru-RU" sz="2800" b="1" i="1" dirty="0" err="1">
                <a:solidFill>
                  <a:srgbClr val="4C3A00"/>
                </a:solidFill>
              </a:rPr>
              <a:t>фторсиликат</a:t>
            </a:r>
            <a:r>
              <a:rPr lang="ru-RU" sz="2800" b="1" i="1" dirty="0">
                <a:solidFill>
                  <a:srgbClr val="4C3A00"/>
                </a:solidFill>
              </a:rPr>
              <a:t> и </a:t>
            </a:r>
            <a:r>
              <a:rPr lang="ru-RU" sz="2800" b="1" i="1" dirty="0" smtClean="0">
                <a:solidFill>
                  <a:srgbClr val="4C3A00"/>
                </a:solidFill>
              </a:rPr>
              <a:t>др.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0601E-6 L 0 -0.2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3" grpId="0" animBg="1"/>
      <p:bldP spid="5" grpId="0" animBg="1"/>
    </p:bld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Text Box 50"/>
          <p:cNvSpPr txBox="1">
            <a:spLocks noChangeArrowheads="1"/>
          </p:cNvSpPr>
          <p:nvPr/>
        </p:nvSpPr>
        <p:spPr bwMode="auto">
          <a:xfrm>
            <a:off x="0" y="1285875"/>
            <a:ext cx="9144000" cy="4185761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0033"/>
                </a:solidFill>
              </a:rPr>
              <a:t>4. </a:t>
            </a:r>
            <a:r>
              <a:rPr lang="ru-RU" sz="2800" b="1" i="1" dirty="0" err="1">
                <a:solidFill>
                  <a:srgbClr val="660033"/>
                </a:solidFill>
              </a:rPr>
              <a:t>Вспениватели</a:t>
            </a:r>
            <a:r>
              <a:rPr lang="ru-RU" sz="2800" b="1" i="1" dirty="0">
                <a:solidFill>
                  <a:srgbClr val="660033"/>
                </a:solidFill>
              </a:rPr>
              <a:t>: </a:t>
            </a:r>
            <a:r>
              <a:rPr lang="ru-RU" sz="2800" b="1" i="1" dirty="0" err="1">
                <a:solidFill>
                  <a:srgbClr val="660033"/>
                </a:solidFill>
              </a:rPr>
              <a:t>Доуфрос</a:t>
            </a:r>
            <a:r>
              <a:rPr lang="ru-RU" sz="2800" b="1" i="1" dirty="0">
                <a:solidFill>
                  <a:srgbClr val="660033"/>
                </a:solidFill>
              </a:rPr>
              <a:t> 250, сосновое масло и его заменители (250 – 100 г/т</a:t>
            </a:r>
            <a:r>
              <a:rPr lang="ru-RU" sz="2800" b="1" i="1" dirty="0" smtClean="0">
                <a:solidFill>
                  <a:srgbClr val="660033"/>
                </a:solidFill>
              </a:rPr>
              <a:t>).</a:t>
            </a:r>
            <a:endParaRPr lang="ru-RU" sz="2800" b="1" i="1" dirty="0">
              <a:solidFill>
                <a:srgbClr val="660033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0033"/>
                </a:solidFill>
              </a:rPr>
              <a:t>5. </a:t>
            </a:r>
            <a:r>
              <a:rPr lang="ru-RU" sz="2800" b="1" i="1" dirty="0">
                <a:solidFill>
                  <a:srgbClr val="660033"/>
                </a:solidFill>
              </a:rPr>
              <a:t>Депрессоры </a:t>
            </a:r>
            <a:endParaRPr lang="ru-RU" sz="2800" b="1" i="1" dirty="0" smtClean="0">
              <a:solidFill>
                <a:srgbClr val="660033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660033"/>
                </a:solidFill>
              </a:rPr>
              <a:t>    - </a:t>
            </a:r>
            <a:r>
              <a:rPr lang="ru-RU" sz="2800" b="1" i="1" dirty="0" smtClean="0">
                <a:solidFill>
                  <a:srgbClr val="660033"/>
                </a:solidFill>
              </a:rPr>
              <a:t>силикатов </a:t>
            </a:r>
            <a:r>
              <a:rPr lang="ru-RU" sz="2800" b="1" i="1" dirty="0">
                <a:solidFill>
                  <a:srgbClr val="660033"/>
                </a:solidFill>
              </a:rPr>
              <a:t>и карбонатов: жидкое стекло (до 700 г/т) в сочетании с содой, </a:t>
            </a:r>
            <a:r>
              <a:rPr lang="ru-RU" sz="2800" b="1" i="1" dirty="0" err="1" smtClean="0">
                <a:solidFill>
                  <a:srgbClr val="660033"/>
                </a:solidFill>
              </a:rPr>
              <a:t>кремнефторис-тый</a:t>
            </a:r>
            <a:r>
              <a:rPr lang="ru-RU" sz="2800" b="1" i="1" dirty="0" smtClean="0">
                <a:solidFill>
                  <a:srgbClr val="660033"/>
                </a:solidFill>
              </a:rPr>
              <a:t> натрий;</a:t>
            </a:r>
            <a:endParaRPr lang="ru-RU" sz="2800" b="1" i="1" dirty="0">
              <a:solidFill>
                <a:srgbClr val="660033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0033"/>
                </a:solidFill>
              </a:rPr>
              <a:t>     - </a:t>
            </a:r>
            <a:r>
              <a:rPr lang="ru-RU" sz="2800" b="1" i="1" dirty="0" smtClean="0">
                <a:solidFill>
                  <a:srgbClr val="660033"/>
                </a:solidFill>
              </a:rPr>
              <a:t>карбонатов </a:t>
            </a:r>
            <a:r>
              <a:rPr lang="ru-RU" sz="2800" b="1" i="1" dirty="0">
                <a:solidFill>
                  <a:srgbClr val="660033"/>
                </a:solidFill>
              </a:rPr>
              <a:t>и оксидов железа – </a:t>
            </a:r>
            <a:r>
              <a:rPr lang="ru-RU" sz="2800" b="1" i="1" dirty="0" err="1">
                <a:solidFill>
                  <a:srgbClr val="660033"/>
                </a:solidFill>
              </a:rPr>
              <a:t>каустифицированный</a:t>
            </a:r>
            <a:r>
              <a:rPr lang="ru-RU" sz="2800" b="1" i="1" dirty="0">
                <a:solidFill>
                  <a:srgbClr val="660033"/>
                </a:solidFill>
              </a:rPr>
              <a:t> </a:t>
            </a:r>
            <a:r>
              <a:rPr lang="ru-RU" sz="2800" b="1" i="1" dirty="0" smtClean="0">
                <a:solidFill>
                  <a:srgbClr val="660033"/>
                </a:solidFill>
              </a:rPr>
              <a:t>крахмал.</a:t>
            </a:r>
            <a:endParaRPr lang="ru-RU" sz="2800" b="1" i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357438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 все руды – комплексные, с получением апатитового, магнетитового,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редкометалльного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 концентратов.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включают основную, контрольную, 2-3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перечистных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операции..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Перед флотацией руда измельчается до 51-52% - 0, 074 мм, что обеспечивает получение кондиционного по крупности и содержанию Р</a:t>
            </a:r>
            <a:r>
              <a:rPr lang="ru-RU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4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концентрата.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000125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Из хвостов апатитовой флотации после их сгущения проводится магнитная сепарация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титаномагне-тита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флотация ряда минералов с получением камерного продукта - нефелинового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концентрата.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214438" y="5500688"/>
            <a:ext cx="73180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Нефелин – 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fr-FR" sz="4000" b="1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обогащением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руду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обесшламливают.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357438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Применяется  либо </a:t>
            </a:r>
          </a:p>
          <a:p>
            <a:pPr>
              <a:defRPr/>
            </a:pP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прямая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флотация – анионная (жирными кислотами); либо</a:t>
            </a:r>
          </a:p>
          <a:p>
            <a:pPr>
              <a:defRPr/>
            </a:pP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обратная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катионная (аминами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357313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Фосфориты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Кара-Тау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содержат около 40%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4% М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основ-ном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карбонатов.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карбонаты мылами жирных кислот при депрессии фосфоритов фосфорной кислотой при </a:t>
            </a:r>
            <a:r>
              <a:rPr lang="ru-RU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4,5-5.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Затем  хвосты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обесшламлива-ют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создают щелочную среду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за-грузкой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соды 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фосфо-риты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жирной кислотой с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добавка-ми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углеводородов.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  <a:endParaRPr lang="ru-RU" sz="6000" b="1" dirty="0" smtClean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баритовых </a:t>
            </a:r>
          </a:p>
          <a:p>
            <a:pPr algn="ctr">
              <a:defRPr/>
            </a:pPr>
            <a:r>
              <a:rPr lang="ru-RU" sz="60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</a:t>
            </a:r>
            <a:endParaRPr lang="ru-RU" sz="60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</a:t>
            </a:r>
            <a:r>
              <a:rPr lang="ru-RU" sz="40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барита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BaSO</a:t>
            </a:r>
            <a:r>
              <a:rPr lang="en-US" sz="4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4000" b="1" kern="0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баритовых, </a:t>
            </a:r>
            <a:r>
              <a:rPr lang="ru-RU" sz="4000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барито-флюоритовых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рудах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4000" b="1" kern="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 10 до 75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0" y="2571750"/>
            <a:ext cx="9144000" cy="4286250"/>
            <a:chOff x="0" y="2571744"/>
            <a:chExt cx="9144000" cy="42857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2571744"/>
              <a:ext cx="9144000" cy="25540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kern="0" dirty="0">
                  <a:solidFill>
                    <a:srgbClr val="00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Барит чаще извлекается из хвостов полиметаллических руд после удаления сульфидов тяжелых </a:t>
              </a:r>
              <a:r>
                <a:rPr lang="ru-RU" sz="4000" b="1" kern="0" dirty="0" smtClean="0">
                  <a:solidFill>
                    <a:srgbClr val="00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металлов.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0" y="4919410"/>
              <a:ext cx="9144000" cy="193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Содержание </a:t>
              </a:r>
              <a:r>
                <a:rPr lang="ru-RU" sz="40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барита в полиметаллических рудах </a:t>
              </a:r>
              <a:r>
                <a:rPr lang="ru-RU" sz="4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</a:t>
              </a:r>
              <a:r>
                <a:rPr lang="ru-RU" sz="4000" b="1" kern="0" baseline="-250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 </a:t>
              </a:r>
              <a:r>
                <a:rPr lang="ru-RU" sz="40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от 10 до 40</a:t>
              </a:r>
              <a:r>
                <a:rPr lang="ru-RU" sz="4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%.</a:t>
              </a:r>
              <a:endParaRPr lang="fr-F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2"/>
          <p:cNvGrpSpPr>
            <a:grpSpLocks/>
          </p:cNvGrpSpPr>
          <p:nvPr/>
        </p:nvGrpSpPr>
        <p:grpSpPr bwMode="auto">
          <a:xfrm rot="2679457">
            <a:off x="6429375" y="4429125"/>
            <a:ext cx="500063" cy="1646238"/>
            <a:chOff x="6429388" y="4429132"/>
            <a:chExt cx="500078" cy="1646249"/>
          </a:xfrm>
        </p:grpSpPr>
        <p:sp>
          <p:nvSpPr>
            <p:cNvPr id="58411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412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413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3" name="Группа 22"/>
          <p:cNvGrpSpPr>
            <a:grpSpLocks/>
          </p:cNvGrpSpPr>
          <p:nvPr/>
        </p:nvGrpSpPr>
        <p:grpSpPr bwMode="auto">
          <a:xfrm rot="-1500350">
            <a:off x="928688" y="4214813"/>
            <a:ext cx="500062" cy="1646237"/>
            <a:chOff x="6429388" y="4429132"/>
            <a:chExt cx="500078" cy="1646249"/>
          </a:xfrm>
        </p:grpSpPr>
        <p:sp>
          <p:nvSpPr>
            <p:cNvPr id="58408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409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410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4" name="Группа 22"/>
          <p:cNvGrpSpPr>
            <a:grpSpLocks/>
          </p:cNvGrpSpPr>
          <p:nvPr/>
        </p:nvGrpSpPr>
        <p:grpSpPr bwMode="auto">
          <a:xfrm>
            <a:off x="7929563" y="2286000"/>
            <a:ext cx="500062" cy="1646238"/>
            <a:chOff x="6429388" y="4429132"/>
            <a:chExt cx="500078" cy="1646249"/>
          </a:xfrm>
        </p:grpSpPr>
        <p:sp>
          <p:nvSpPr>
            <p:cNvPr id="58405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406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407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 rot="-2957120">
            <a:off x="5857875" y="785813"/>
            <a:ext cx="500063" cy="1646237"/>
            <a:chOff x="6429388" y="4429132"/>
            <a:chExt cx="500078" cy="1646249"/>
          </a:xfrm>
        </p:grpSpPr>
        <p:sp>
          <p:nvSpPr>
            <p:cNvPr id="58402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403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404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6" name="Группа 22"/>
          <p:cNvGrpSpPr>
            <a:grpSpLocks/>
          </p:cNvGrpSpPr>
          <p:nvPr/>
        </p:nvGrpSpPr>
        <p:grpSpPr bwMode="auto">
          <a:xfrm rot="-5400000">
            <a:off x="4287837" y="4570413"/>
            <a:ext cx="500063" cy="1646238"/>
            <a:chOff x="6429388" y="4429132"/>
            <a:chExt cx="500078" cy="1646249"/>
          </a:xfrm>
        </p:grpSpPr>
        <p:sp>
          <p:nvSpPr>
            <p:cNvPr id="58399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400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401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7" name="Группа 22"/>
          <p:cNvGrpSpPr>
            <a:grpSpLocks/>
          </p:cNvGrpSpPr>
          <p:nvPr/>
        </p:nvGrpSpPr>
        <p:grpSpPr bwMode="auto">
          <a:xfrm rot="-1388456">
            <a:off x="2517775" y="2889250"/>
            <a:ext cx="500063" cy="1646238"/>
            <a:chOff x="6429388" y="4429132"/>
            <a:chExt cx="500078" cy="1646249"/>
          </a:xfrm>
        </p:grpSpPr>
        <p:sp>
          <p:nvSpPr>
            <p:cNvPr id="58396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397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398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8" name="Группа 22"/>
          <p:cNvGrpSpPr>
            <a:grpSpLocks/>
          </p:cNvGrpSpPr>
          <p:nvPr/>
        </p:nvGrpSpPr>
        <p:grpSpPr bwMode="auto">
          <a:xfrm rot="-5400000">
            <a:off x="5788025" y="2427288"/>
            <a:ext cx="500063" cy="1646237"/>
            <a:chOff x="6429388" y="4429132"/>
            <a:chExt cx="500078" cy="1646249"/>
          </a:xfrm>
        </p:grpSpPr>
        <p:sp>
          <p:nvSpPr>
            <p:cNvPr id="58393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394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395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9" name="Группа 22"/>
          <p:cNvGrpSpPr>
            <a:grpSpLocks/>
          </p:cNvGrpSpPr>
          <p:nvPr/>
        </p:nvGrpSpPr>
        <p:grpSpPr bwMode="auto">
          <a:xfrm rot="-5400000">
            <a:off x="3859213" y="927100"/>
            <a:ext cx="500062" cy="1646238"/>
            <a:chOff x="6429388" y="4429132"/>
            <a:chExt cx="500078" cy="1646249"/>
          </a:xfrm>
        </p:grpSpPr>
        <p:sp>
          <p:nvSpPr>
            <p:cNvPr id="58390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391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392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10" name="Группа 38"/>
          <p:cNvGrpSpPr>
            <a:grpSpLocks/>
          </p:cNvGrpSpPr>
          <p:nvPr/>
        </p:nvGrpSpPr>
        <p:grpSpPr bwMode="auto">
          <a:xfrm>
            <a:off x="3786188" y="2643188"/>
            <a:ext cx="1143000" cy="1289050"/>
            <a:chOff x="3071802" y="2214554"/>
            <a:chExt cx="1143008" cy="1289273"/>
          </a:xfrm>
        </p:grpSpPr>
        <p:sp>
          <p:nvSpPr>
            <p:cNvPr id="58383" name="Text Box 15"/>
            <p:cNvSpPr txBox="1">
              <a:spLocks noChangeArrowheads="1"/>
            </p:cNvSpPr>
            <p:nvPr/>
          </p:nvSpPr>
          <p:spPr bwMode="auto">
            <a:xfrm>
              <a:off x="3643306" y="2214554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384" name="Text Box 15"/>
            <p:cNvSpPr txBox="1">
              <a:spLocks noChangeArrowheads="1"/>
            </p:cNvSpPr>
            <p:nvPr/>
          </p:nvSpPr>
          <p:spPr bwMode="auto">
            <a:xfrm>
              <a:off x="3143240" y="2214554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grpSp>
          <p:nvGrpSpPr>
            <p:cNvPr id="58385" name="Группа 8"/>
            <p:cNvGrpSpPr>
              <a:grpSpLocks/>
            </p:cNvGrpSpPr>
            <p:nvPr/>
          </p:nvGrpSpPr>
          <p:grpSpPr bwMode="auto">
            <a:xfrm>
              <a:off x="3071802" y="2428868"/>
              <a:ext cx="1143008" cy="1074959"/>
              <a:chOff x="3071802" y="2428868"/>
              <a:chExt cx="1143008" cy="1074959"/>
            </a:xfrm>
          </p:grpSpPr>
          <p:sp>
            <p:nvSpPr>
              <p:cNvPr id="58386" name="Шестиугольник 42"/>
              <p:cNvSpPr>
                <a:spLocks noChangeArrowheads="1"/>
              </p:cNvSpPr>
              <p:nvPr/>
            </p:nvSpPr>
            <p:spPr bwMode="auto">
              <a:xfrm>
                <a:off x="3071802" y="2428868"/>
                <a:ext cx="1060704" cy="914400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med" len="lg"/>
              </a:ln>
            </p:spPr>
            <p:txBody>
              <a:bodyPr anchor="ctr"/>
              <a:lstStyle/>
              <a:p>
                <a:pPr algn="ctr"/>
                <a:endParaRPr lang="ru-RU"/>
              </a:p>
            </p:txBody>
          </p:sp>
          <p:sp>
            <p:nvSpPr>
              <p:cNvPr id="58387" name="Text Box 15"/>
              <p:cNvSpPr txBox="1">
                <a:spLocks noChangeArrowheads="1"/>
              </p:cNvSpPr>
              <p:nvPr/>
            </p:nvSpPr>
            <p:spPr bwMode="auto">
              <a:xfrm>
                <a:off x="3857620" y="2500306"/>
                <a:ext cx="35719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/>
                  <a:t>-</a:t>
                </a:r>
                <a:endParaRPr lang="fr-FR" sz="3600" b="1"/>
              </a:p>
            </p:txBody>
          </p:sp>
          <p:sp>
            <p:nvSpPr>
              <p:cNvPr id="58388" name="Text Box 15"/>
              <p:cNvSpPr txBox="1">
                <a:spLocks noChangeArrowheads="1"/>
              </p:cNvSpPr>
              <p:nvPr/>
            </p:nvSpPr>
            <p:spPr bwMode="auto">
              <a:xfrm>
                <a:off x="3643306" y="2857496"/>
                <a:ext cx="35719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/>
                  <a:t>-</a:t>
                </a:r>
                <a:endParaRPr lang="fr-FR" sz="3600" b="1"/>
              </a:p>
            </p:txBody>
          </p:sp>
          <p:sp>
            <p:nvSpPr>
              <p:cNvPr id="58389" name="Text Box 15"/>
              <p:cNvSpPr txBox="1">
                <a:spLocks noChangeArrowheads="1"/>
              </p:cNvSpPr>
              <p:nvPr/>
            </p:nvSpPr>
            <p:spPr bwMode="auto">
              <a:xfrm>
                <a:off x="3143240" y="2786058"/>
                <a:ext cx="35719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600" b="1"/>
                  <a:t>-</a:t>
                </a:r>
                <a:endParaRPr lang="fr-FR" sz="3600" b="1"/>
              </a:p>
            </p:txBody>
          </p:sp>
        </p:grpSp>
      </p:grpSp>
      <p:grpSp>
        <p:nvGrpSpPr>
          <p:cNvPr id="12" name="Группа 22"/>
          <p:cNvGrpSpPr>
            <a:grpSpLocks/>
          </p:cNvGrpSpPr>
          <p:nvPr/>
        </p:nvGrpSpPr>
        <p:grpSpPr bwMode="auto">
          <a:xfrm rot="3201682">
            <a:off x="1285876" y="428625"/>
            <a:ext cx="500062" cy="1646237"/>
            <a:chOff x="6429388" y="4429132"/>
            <a:chExt cx="500078" cy="1646249"/>
          </a:xfrm>
        </p:grpSpPr>
        <p:sp>
          <p:nvSpPr>
            <p:cNvPr id="58380" name="Овал 19"/>
            <p:cNvSpPr>
              <a:spLocks noChangeArrowheads="1"/>
            </p:cNvSpPr>
            <p:nvPr/>
          </p:nvSpPr>
          <p:spPr bwMode="auto">
            <a:xfrm>
              <a:off x="6429388" y="4429132"/>
              <a:ext cx="428628" cy="1571636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8381" name="Text Box 15"/>
            <p:cNvSpPr txBox="1">
              <a:spLocks noChangeArrowheads="1"/>
            </p:cNvSpPr>
            <p:nvPr/>
          </p:nvSpPr>
          <p:spPr bwMode="auto">
            <a:xfrm>
              <a:off x="6429402" y="4429139"/>
              <a:ext cx="357188" cy="646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8382" name="Text Box 15"/>
            <p:cNvSpPr txBox="1">
              <a:spLocks noChangeArrowheads="1"/>
            </p:cNvSpPr>
            <p:nvPr/>
          </p:nvSpPr>
          <p:spPr bwMode="auto">
            <a:xfrm>
              <a:off x="6429406" y="5429274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321E-6 L 0.15104 0.201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1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2054E-6 L -0.08906 0.0659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3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5 -0.04509 L -0.13594 -0.15009 " pathEditMode="relative" ptsTypes="AA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2886E-6 L -0.00399 -0.0973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Легкая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обогатимость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если порода представлена кварцем и силикатами (собиратель - жирные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кислоты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Трудная, если кальцитом и доломитом (собиратель - </a:t>
            </a:r>
            <a:r>
              <a:rPr lang="ru-RU" sz="40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алкилсульфаты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844824"/>
            <a:ext cx="91440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в химической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промышленности.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Менее качественный, но более крупный в нефтяной как утяжелитель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Жидким стеклом барит </a:t>
            </a:r>
            <a:r>
              <a:rPr lang="ru-RU" sz="4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депрессируется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только при больших загрузках, хуже чем кальцит и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доломит.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малых загрузках жидкое стекло даже активирует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барит.</a:t>
            </a:r>
            <a:endParaRPr lang="fr-FR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Требования к баритовым  концентратам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2145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Плотность – 4,1-4,3 г/см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содержание зерен менее 0,01 мм не более 5-7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высокосортных концентратов до 95%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барита.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0"/>
          <p:cNvSpPr txBox="1">
            <a:spLocks noChangeArrowheads="1"/>
          </p:cNvSpPr>
          <p:nvPr/>
        </p:nvSpPr>
        <p:spPr bwMode="auto">
          <a:xfrm>
            <a:off x="0" y="1857375"/>
            <a:ext cx="9144000" cy="267811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флотации: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4C3A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>
                <a:solidFill>
                  <a:srgbClr val="4C3A00"/>
                </a:solidFill>
              </a:rPr>
              <a:t>жирные карбоновые кислоты и их мыла (расход 500-1500 г/т), </a:t>
            </a:r>
            <a:r>
              <a:rPr lang="ru-RU" sz="2800" b="1" i="1" dirty="0" err="1">
                <a:solidFill>
                  <a:srgbClr val="4C3A00"/>
                </a:solidFill>
              </a:rPr>
              <a:t>дитиофосфат</a:t>
            </a:r>
            <a:r>
              <a:rPr lang="ru-RU" sz="2800" b="1" i="1" dirty="0">
                <a:solidFill>
                  <a:srgbClr val="4C3A00"/>
                </a:solidFill>
              </a:rPr>
              <a:t> или </a:t>
            </a:r>
            <a:r>
              <a:rPr lang="ru-RU" sz="2800" b="1" i="1" dirty="0" err="1">
                <a:solidFill>
                  <a:srgbClr val="4C3A00"/>
                </a:solidFill>
              </a:rPr>
              <a:t>алкилсульфаты</a:t>
            </a:r>
            <a:r>
              <a:rPr lang="ru-RU" sz="2800" b="1" i="1" dirty="0">
                <a:solidFill>
                  <a:srgbClr val="4C3A00"/>
                </a:solidFill>
              </a:rPr>
              <a:t> (с С</a:t>
            </a:r>
            <a:r>
              <a:rPr lang="ru-RU" sz="2800" b="1" i="1" baseline="-25000" dirty="0">
                <a:solidFill>
                  <a:srgbClr val="4C3A00"/>
                </a:solidFill>
              </a:rPr>
              <a:t>16</a:t>
            </a:r>
            <a:r>
              <a:rPr lang="ru-RU" sz="2800" b="1" i="1" dirty="0">
                <a:solidFill>
                  <a:srgbClr val="4C3A00"/>
                </a:solidFill>
              </a:rPr>
              <a:t>-С</a:t>
            </a:r>
            <a:r>
              <a:rPr lang="ru-RU" sz="2800" b="1" i="1" baseline="-25000" dirty="0">
                <a:solidFill>
                  <a:srgbClr val="4C3A00"/>
                </a:solidFill>
              </a:rPr>
              <a:t>20</a:t>
            </a:r>
            <a:r>
              <a:rPr lang="ru-RU" sz="2800" b="1" i="1" dirty="0">
                <a:solidFill>
                  <a:srgbClr val="4C3A00"/>
                </a:solidFill>
              </a:rPr>
              <a:t>) (100-150 г/т</a:t>
            </a:r>
            <a:r>
              <a:rPr lang="ru-RU" sz="2800" b="1" i="1" dirty="0" smtClean="0">
                <a:solidFill>
                  <a:srgbClr val="4C3A00"/>
                </a:solidFill>
              </a:rPr>
              <a:t>). 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0" y="2786063"/>
            <a:ext cx="9144000" cy="3754437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4C3A00"/>
                </a:solidFill>
              </a:rPr>
              <a:t> </a:t>
            </a:r>
            <a:r>
              <a:rPr lang="ru-RU" sz="2800" b="1" i="1" dirty="0" smtClean="0">
                <a:solidFill>
                  <a:srgbClr val="4C3A00"/>
                </a:solidFill>
              </a:rPr>
              <a:t>2. </a:t>
            </a:r>
            <a:r>
              <a:rPr lang="ru-RU" sz="2800" b="1" i="1" dirty="0">
                <a:solidFill>
                  <a:srgbClr val="4C3A00"/>
                </a:solidFill>
              </a:rPr>
              <a:t>Регуляторы среды – сода (расход 500-800 г/т) при </a:t>
            </a:r>
            <a:r>
              <a:rPr lang="ru-RU" sz="2800" b="1" i="1" dirty="0" smtClean="0">
                <a:solidFill>
                  <a:srgbClr val="4C3A00"/>
                </a:solidFill>
              </a:rPr>
              <a:t>рН=7-9. </a:t>
            </a:r>
            <a:endParaRPr lang="ru-RU" sz="2800" b="1" i="1" dirty="0">
              <a:solidFill>
                <a:srgbClr val="4C3A00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 smtClean="0">
                <a:solidFill>
                  <a:srgbClr val="4C3A00"/>
                </a:solidFill>
              </a:rPr>
              <a:t>3. </a:t>
            </a:r>
            <a:r>
              <a:rPr lang="ru-RU" sz="2800" b="1" i="1" dirty="0">
                <a:solidFill>
                  <a:srgbClr val="4C3A00"/>
                </a:solidFill>
              </a:rPr>
              <a:t>Депрессоры породы: жидкое стекло (до 1,5-4 кг/т) совместно с сернистым натрием и сернистым алюминием, если порода представлена карбонатами; жидкое стекло (при малом расходе),  если порода представлена </a:t>
            </a:r>
            <a:r>
              <a:rPr lang="ru-RU" sz="2800" b="1" i="1" dirty="0" smtClean="0">
                <a:solidFill>
                  <a:srgbClr val="4C3A00"/>
                </a:solidFill>
              </a:rPr>
              <a:t>силикатами.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0601E-6 L 0 -0.2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3" grpId="0" animBg="1"/>
    </p:bld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0"/>
          <p:cNvSpPr txBox="1">
            <a:spLocks noChangeArrowheads="1"/>
          </p:cNvSpPr>
          <p:nvPr/>
        </p:nvSpPr>
        <p:spPr bwMode="auto">
          <a:xfrm>
            <a:off x="0" y="301625"/>
            <a:ext cx="9144000" cy="612616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sz="2800" b="1" i="1" dirty="0" smtClean="0">
                <a:solidFill>
                  <a:srgbClr val="4C3A00"/>
                </a:solidFill>
              </a:rPr>
              <a:t>4. </a:t>
            </a:r>
            <a:r>
              <a:rPr lang="ru-RU" sz="2800" b="1" i="1" dirty="0">
                <a:solidFill>
                  <a:srgbClr val="4C3A00"/>
                </a:solidFill>
              </a:rPr>
              <a:t>Депрессоры барита: 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4C3A00"/>
                </a:solidFill>
              </a:rPr>
              <a:t>- органические реагенты (коллоиды: декстрин, крахмал, </a:t>
            </a:r>
            <a:r>
              <a:rPr lang="ru-RU" sz="2800" b="1" i="1" dirty="0" err="1">
                <a:solidFill>
                  <a:srgbClr val="4C3A00"/>
                </a:solidFill>
              </a:rPr>
              <a:t>таннин</a:t>
            </a:r>
            <a:r>
              <a:rPr lang="ru-RU" sz="2800" b="1" i="1" dirty="0">
                <a:solidFill>
                  <a:srgbClr val="4C3A00"/>
                </a:solidFill>
              </a:rPr>
              <a:t>, а также </a:t>
            </a:r>
            <a:r>
              <a:rPr lang="ru-RU" sz="2800" b="1" i="1" dirty="0" err="1">
                <a:solidFill>
                  <a:srgbClr val="4C3A00"/>
                </a:solidFill>
              </a:rPr>
              <a:t>лингосульфонаты</a:t>
            </a:r>
            <a:r>
              <a:rPr lang="ru-RU" sz="2800" b="1" i="1" dirty="0">
                <a:solidFill>
                  <a:srgbClr val="4C3A00"/>
                </a:solidFill>
              </a:rPr>
              <a:t> в сочетании с фтористым натрием, глюкоза) </a:t>
            </a:r>
            <a:r>
              <a:rPr lang="ru-RU" sz="2800" b="1" i="1" u="sng" dirty="0">
                <a:solidFill>
                  <a:srgbClr val="4C3A00"/>
                </a:solidFill>
              </a:rPr>
              <a:t>только в сильнощелочных и кислых средах;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sz="2800" b="1" i="1" dirty="0">
                <a:solidFill>
                  <a:srgbClr val="4C3A00"/>
                </a:solidFill>
              </a:rPr>
              <a:t>ионы кальция, меди, свинца, цинка, железа, </a:t>
            </a:r>
            <a:r>
              <a:rPr lang="ru-RU" sz="2800" b="1" i="1" dirty="0" smtClean="0">
                <a:solidFill>
                  <a:srgbClr val="4C3A00"/>
                </a:solidFill>
              </a:rPr>
              <a:t>алюминия;</a:t>
            </a:r>
            <a:endParaRPr lang="ru-RU" sz="2800" b="1" i="1" dirty="0">
              <a:solidFill>
                <a:srgbClr val="4C3A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sz="2800" b="1" i="1" dirty="0">
                <a:solidFill>
                  <a:srgbClr val="4C3A00"/>
                </a:solidFill>
              </a:rPr>
              <a:t>жидкое стекло (при больших расходах),  в сочетании с хромпиком (при небольших расходах</a:t>
            </a:r>
            <a:r>
              <a:rPr lang="ru-RU" sz="2800" b="1" i="1" dirty="0" smtClean="0">
                <a:solidFill>
                  <a:srgbClr val="4C3A00"/>
                </a:solidFill>
              </a:rPr>
              <a:t>).</a:t>
            </a:r>
            <a:endParaRPr lang="ru-RU" sz="2800" b="1" i="1" dirty="0">
              <a:solidFill>
                <a:srgbClr val="4C3A00"/>
              </a:solidFill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2800" b="1" i="1" dirty="0" smtClean="0">
                <a:solidFill>
                  <a:srgbClr val="4C3A00"/>
                </a:solidFill>
              </a:rPr>
              <a:t>5. </a:t>
            </a:r>
            <a:r>
              <a:rPr lang="ru-RU" sz="2800" b="1" i="1" dirty="0">
                <a:solidFill>
                  <a:srgbClr val="4C3A00"/>
                </a:solidFill>
              </a:rPr>
              <a:t>Активаторы барита: жидкое стекло (при малом расходе), хлористый </a:t>
            </a:r>
            <a:r>
              <a:rPr lang="ru-RU" sz="2800" b="1" i="1" dirty="0" smtClean="0">
                <a:solidFill>
                  <a:srgbClr val="4C3A00"/>
                </a:solidFill>
              </a:rPr>
              <a:t>барий.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Схемы из хвостов сульфидного цикла: основная, контрольная, 2-3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перечистки.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Затем продукт классифицируют в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гидроциклонах.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Пески –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концент-рат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нефтяной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промышленнос-ти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слив подвергается двум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пе-речисткам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с выделением хвостов в первой и концентрата для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хими-ческой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промышленности во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вто-рой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04664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4800" b="1" i="1" dirty="0" smtClean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>
                <a:ln>
                  <a:solidFill>
                    <a:srgbClr val="4C3A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fr-FR" sz="4800" b="1" i="1" dirty="0">
              <a:ln>
                <a:solidFill>
                  <a:srgbClr val="4C3A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98884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окислов</a:t>
            </a:r>
          </a:p>
          <a:p>
            <a:pPr algn="ctr">
              <a:defRPr/>
            </a:pPr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металлов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Флотация железных руд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магнетит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4 </a:t>
            </a:r>
            <a:r>
              <a:rPr lang="ru-RU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(72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,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4%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Fe)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гематит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4 </a:t>
            </a:r>
            <a:r>
              <a:rPr lang="ru-RU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(7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0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%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Fe)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бурые железняки 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</a:t>
            </a:r>
            <a:r>
              <a:rPr lang="en-US" sz="4400" b="1" kern="0" baseline="-2500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en-US" sz="4400" b="1" kern="0" baseline="-2500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4400" b="1" kern="0" baseline="3000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.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nH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2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en-US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4400" b="1" kern="0" baseline="-250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endParaRPr lang="en-US" sz="4400" b="1" kern="0" baseline="-2500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(55-69%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n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=0,5÷3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)</a:t>
            </a:r>
            <a:r>
              <a:rPr lang="ru-RU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  <a:endParaRPr lang="ru-RU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сидерит </a:t>
            </a:r>
            <a:r>
              <a:rPr lang="en-US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Fe</a:t>
            </a:r>
            <a:r>
              <a:rPr lang="ru-RU" sz="4400" b="1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</a:t>
            </a:r>
            <a:r>
              <a:rPr lang="en-US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O</a:t>
            </a:r>
            <a:r>
              <a:rPr lang="en-US" sz="4400" b="1" kern="0" baseline="-2500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3</a:t>
            </a:r>
            <a:r>
              <a:rPr lang="ru-RU" sz="4400" b="1" kern="0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.</a:t>
            </a:r>
            <a:endParaRPr lang="ru-RU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4400" b="1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124744"/>
            <a:ext cx="9144000" cy="91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solidFill>
                    <a:srgbClr val="4C3A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Основные полезные минералы:</a:t>
            </a:r>
            <a:endParaRPr kumimoji="0" lang="ru-RU" sz="4400" b="0" i="0" u="none" strike="noStrike" kern="0" cap="none" spc="0" normalizeH="0" baseline="0" noProof="0" dirty="0" smtClean="0">
              <a:ln>
                <a:solidFill>
                  <a:srgbClr val="4C3A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Группа 13"/>
          <p:cNvGrpSpPr>
            <a:grpSpLocks/>
          </p:cNvGrpSpPr>
          <p:nvPr/>
        </p:nvGrpSpPr>
        <p:grpSpPr bwMode="auto">
          <a:xfrm>
            <a:off x="3857625" y="2928938"/>
            <a:ext cx="1000125" cy="1289050"/>
            <a:chOff x="3929058" y="2000240"/>
            <a:chExt cx="1000132" cy="1289273"/>
          </a:xfrm>
        </p:grpSpPr>
        <p:sp>
          <p:nvSpPr>
            <p:cNvPr id="59460" name="Овал 1"/>
            <p:cNvSpPr>
              <a:spLocks noChangeArrowheads="1"/>
            </p:cNvSpPr>
            <p:nvPr/>
          </p:nvSpPr>
          <p:spPr bwMode="auto">
            <a:xfrm>
              <a:off x="3929058" y="2214554"/>
              <a:ext cx="914400" cy="9144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FF"/>
                </a:solidFill>
              </a:endParaRPr>
            </a:p>
          </p:txBody>
        </p:sp>
        <p:sp>
          <p:nvSpPr>
            <p:cNvPr id="59461" name="Text Box 15"/>
            <p:cNvSpPr txBox="1">
              <a:spLocks noChangeArrowheads="1"/>
            </p:cNvSpPr>
            <p:nvPr/>
          </p:nvSpPr>
          <p:spPr bwMode="auto">
            <a:xfrm>
              <a:off x="4286248" y="200024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62" name="Text Box 15"/>
            <p:cNvSpPr txBox="1">
              <a:spLocks noChangeArrowheads="1"/>
            </p:cNvSpPr>
            <p:nvPr/>
          </p:nvSpPr>
          <p:spPr bwMode="auto">
            <a:xfrm>
              <a:off x="4500562" y="2428868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63" name="Text Box 15"/>
            <p:cNvSpPr txBox="1">
              <a:spLocks noChangeArrowheads="1"/>
            </p:cNvSpPr>
            <p:nvPr/>
          </p:nvSpPr>
          <p:spPr bwMode="auto">
            <a:xfrm>
              <a:off x="3929058" y="2428868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64" name="Text Box 15"/>
            <p:cNvSpPr txBox="1">
              <a:spLocks noChangeArrowheads="1"/>
            </p:cNvSpPr>
            <p:nvPr/>
          </p:nvSpPr>
          <p:spPr bwMode="auto">
            <a:xfrm>
              <a:off x="3929058" y="2071678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65" name="Text Box 15"/>
            <p:cNvSpPr txBox="1">
              <a:spLocks noChangeArrowheads="1"/>
            </p:cNvSpPr>
            <p:nvPr/>
          </p:nvSpPr>
          <p:spPr bwMode="auto">
            <a:xfrm>
              <a:off x="4214810" y="2643182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66" name="Text Box 15"/>
            <p:cNvSpPr txBox="1">
              <a:spLocks noChangeArrowheads="1"/>
            </p:cNvSpPr>
            <p:nvPr/>
          </p:nvSpPr>
          <p:spPr bwMode="auto">
            <a:xfrm>
              <a:off x="4572000" y="2143116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</p:grpSp>
      <p:grpSp>
        <p:nvGrpSpPr>
          <p:cNvPr id="59395" name="Группа 17"/>
          <p:cNvGrpSpPr>
            <a:grpSpLocks/>
          </p:cNvGrpSpPr>
          <p:nvPr/>
        </p:nvGrpSpPr>
        <p:grpSpPr bwMode="auto">
          <a:xfrm>
            <a:off x="4143375" y="0"/>
            <a:ext cx="357188" cy="1785938"/>
            <a:chOff x="1928794" y="1643050"/>
            <a:chExt cx="357190" cy="1785950"/>
          </a:xfrm>
        </p:grpSpPr>
        <p:sp>
          <p:nvSpPr>
            <p:cNvPr id="59457" name="Овал 2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58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59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396" name="Группа 18"/>
          <p:cNvGrpSpPr>
            <a:grpSpLocks/>
          </p:cNvGrpSpPr>
          <p:nvPr/>
        </p:nvGrpSpPr>
        <p:grpSpPr bwMode="auto">
          <a:xfrm rot="3194524">
            <a:off x="5143500" y="1927225"/>
            <a:ext cx="357188" cy="1785938"/>
            <a:chOff x="1928794" y="1643050"/>
            <a:chExt cx="357190" cy="1785950"/>
          </a:xfrm>
        </p:grpSpPr>
        <p:sp>
          <p:nvSpPr>
            <p:cNvPr id="59454" name="Овал 19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55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56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397" name="Группа 22"/>
          <p:cNvGrpSpPr>
            <a:grpSpLocks/>
          </p:cNvGrpSpPr>
          <p:nvPr/>
        </p:nvGrpSpPr>
        <p:grpSpPr bwMode="auto">
          <a:xfrm rot="6157421">
            <a:off x="5443538" y="3027363"/>
            <a:ext cx="357187" cy="1785937"/>
            <a:chOff x="1928794" y="1643050"/>
            <a:chExt cx="357190" cy="1785950"/>
          </a:xfrm>
        </p:grpSpPr>
        <p:sp>
          <p:nvSpPr>
            <p:cNvPr id="59451" name="Овал 23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52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53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398" name="Группа 26"/>
          <p:cNvGrpSpPr>
            <a:grpSpLocks/>
          </p:cNvGrpSpPr>
          <p:nvPr/>
        </p:nvGrpSpPr>
        <p:grpSpPr bwMode="auto">
          <a:xfrm rot="10648656">
            <a:off x="4241800" y="4086225"/>
            <a:ext cx="357188" cy="1785938"/>
            <a:chOff x="1928794" y="1643050"/>
            <a:chExt cx="357190" cy="1785950"/>
          </a:xfrm>
        </p:grpSpPr>
        <p:sp>
          <p:nvSpPr>
            <p:cNvPr id="59448" name="Овал 27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49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50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399" name="Группа 30"/>
          <p:cNvGrpSpPr>
            <a:grpSpLocks/>
          </p:cNvGrpSpPr>
          <p:nvPr/>
        </p:nvGrpSpPr>
        <p:grpSpPr bwMode="auto">
          <a:xfrm rot="-7691687">
            <a:off x="3152775" y="3505200"/>
            <a:ext cx="357188" cy="1785938"/>
            <a:chOff x="1928794" y="1643050"/>
            <a:chExt cx="357190" cy="1785950"/>
          </a:xfrm>
        </p:grpSpPr>
        <p:sp>
          <p:nvSpPr>
            <p:cNvPr id="59445" name="Овал 31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46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47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0" name="Группа 34"/>
          <p:cNvGrpSpPr>
            <a:grpSpLocks/>
          </p:cNvGrpSpPr>
          <p:nvPr/>
        </p:nvGrpSpPr>
        <p:grpSpPr bwMode="auto">
          <a:xfrm rot="-3794099">
            <a:off x="2924175" y="2060575"/>
            <a:ext cx="357188" cy="1785938"/>
            <a:chOff x="1928794" y="1643050"/>
            <a:chExt cx="357190" cy="1785950"/>
          </a:xfrm>
        </p:grpSpPr>
        <p:sp>
          <p:nvSpPr>
            <p:cNvPr id="59442" name="Овал 35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43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44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1" name="Группа 38"/>
          <p:cNvGrpSpPr>
            <a:grpSpLocks/>
          </p:cNvGrpSpPr>
          <p:nvPr/>
        </p:nvGrpSpPr>
        <p:grpSpPr bwMode="auto">
          <a:xfrm rot="-3794099">
            <a:off x="1555750" y="1311275"/>
            <a:ext cx="357188" cy="1785938"/>
            <a:chOff x="1928794" y="1643050"/>
            <a:chExt cx="357190" cy="1785950"/>
          </a:xfrm>
        </p:grpSpPr>
        <p:sp>
          <p:nvSpPr>
            <p:cNvPr id="59439" name="Овал 39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40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41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2" name="Группа 42"/>
          <p:cNvGrpSpPr>
            <a:grpSpLocks/>
          </p:cNvGrpSpPr>
          <p:nvPr/>
        </p:nvGrpSpPr>
        <p:grpSpPr bwMode="auto">
          <a:xfrm>
            <a:off x="4143375" y="1428750"/>
            <a:ext cx="357188" cy="1785938"/>
            <a:chOff x="1928794" y="1643050"/>
            <a:chExt cx="357190" cy="1785950"/>
          </a:xfrm>
        </p:grpSpPr>
        <p:sp>
          <p:nvSpPr>
            <p:cNvPr id="59436" name="Овал 43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37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38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3" name="Группа 46"/>
          <p:cNvGrpSpPr>
            <a:grpSpLocks/>
          </p:cNvGrpSpPr>
          <p:nvPr/>
        </p:nvGrpSpPr>
        <p:grpSpPr bwMode="auto">
          <a:xfrm rot="3194524">
            <a:off x="6643688" y="927100"/>
            <a:ext cx="357188" cy="1785937"/>
            <a:chOff x="1928794" y="1643050"/>
            <a:chExt cx="357190" cy="1785950"/>
          </a:xfrm>
        </p:grpSpPr>
        <p:sp>
          <p:nvSpPr>
            <p:cNvPr id="59433" name="Овал 47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34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35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4" name="Группа 50"/>
          <p:cNvGrpSpPr>
            <a:grpSpLocks/>
          </p:cNvGrpSpPr>
          <p:nvPr/>
        </p:nvGrpSpPr>
        <p:grpSpPr bwMode="auto">
          <a:xfrm rot="6157421">
            <a:off x="7089775" y="3476625"/>
            <a:ext cx="357188" cy="1785938"/>
            <a:chOff x="1928794" y="1643050"/>
            <a:chExt cx="357190" cy="1785950"/>
          </a:xfrm>
        </p:grpSpPr>
        <p:sp>
          <p:nvSpPr>
            <p:cNvPr id="59430" name="Овал 51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31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32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5" name="Группа 54"/>
          <p:cNvGrpSpPr>
            <a:grpSpLocks/>
          </p:cNvGrpSpPr>
          <p:nvPr/>
        </p:nvGrpSpPr>
        <p:grpSpPr bwMode="auto">
          <a:xfrm rot="10648656">
            <a:off x="4254500" y="5435600"/>
            <a:ext cx="357188" cy="1785938"/>
            <a:chOff x="1928794" y="1643050"/>
            <a:chExt cx="357190" cy="1785950"/>
          </a:xfrm>
        </p:grpSpPr>
        <p:sp>
          <p:nvSpPr>
            <p:cNvPr id="59427" name="Овал 55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28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29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6" name="Группа 58"/>
          <p:cNvGrpSpPr>
            <a:grpSpLocks/>
          </p:cNvGrpSpPr>
          <p:nvPr/>
        </p:nvGrpSpPr>
        <p:grpSpPr bwMode="auto">
          <a:xfrm rot="-7691687">
            <a:off x="1776413" y="4514850"/>
            <a:ext cx="357188" cy="1785937"/>
            <a:chOff x="1928794" y="1643050"/>
            <a:chExt cx="357190" cy="1785950"/>
          </a:xfrm>
        </p:grpSpPr>
        <p:sp>
          <p:nvSpPr>
            <p:cNvPr id="59424" name="Овал 59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25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26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7" name="Группа 62"/>
          <p:cNvGrpSpPr>
            <a:grpSpLocks/>
          </p:cNvGrpSpPr>
          <p:nvPr/>
        </p:nvGrpSpPr>
        <p:grpSpPr bwMode="auto">
          <a:xfrm rot="-9525616">
            <a:off x="8428038" y="298450"/>
            <a:ext cx="406400" cy="1785938"/>
            <a:chOff x="1928794" y="1643050"/>
            <a:chExt cx="357190" cy="1785950"/>
          </a:xfrm>
        </p:grpSpPr>
        <p:sp>
          <p:nvSpPr>
            <p:cNvPr id="59421" name="Овал 63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22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23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8" name="Группа 66"/>
          <p:cNvGrpSpPr>
            <a:grpSpLocks/>
          </p:cNvGrpSpPr>
          <p:nvPr/>
        </p:nvGrpSpPr>
        <p:grpSpPr bwMode="auto">
          <a:xfrm rot="-7089706">
            <a:off x="7908925" y="5386388"/>
            <a:ext cx="357187" cy="1785938"/>
            <a:chOff x="1928794" y="1643050"/>
            <a:chExt cx="357190" cy="1785950"/>
          </a:xfrm>
        </p:grpSpPr>
        <p:sp>
          <p:nvSpPr>
            <p:cNvPr id="59418" name="Овал 67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19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20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09" name="Группа 70"/>
          <p:cNvGrpSpPr>
            <a:grpSpLocks/>
          </p:cNvGrpSpPr>
          <p:nvPr/>
        </p:nvGrpSpPr>
        <p:grpSpPr bwMode="auto">
          <a:xfrm rot="-10254315">
            <a:off x="138113" y="5054600"/>
            <a:ext cx="358775" cy="1785938"/>
            <a:chOff x="1928794" y="1643050"/>
            <a:chExt cx="357190" cy="1785950"/>
          </a:xfrm>
        </p:grpSpPr>
        <p:sp>
          <p:nvSpPr>
            <p:cNvPr id="59415" name="Овал 71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16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17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grpSp>
        <p:nvGrpSpPr>
          <p:cNvPr id="59410" name="Группа 74"/>
          <p:cNvGrpSpPr>
            <a:grpSpLocks/>
          </p:cNvGrpSpPr>
          <p:nvPr/>
        </p:nvGrpSpPr>
        <p:grpSpPr bwMode="auto">
          <a:xfrm rot="-9525616">
            <a:off x="309563" y="227013"/>
            <a:ext cx="406400" cy="1785937"/>
            <a:chOff x="1928794" y="1643050"/>
            <a:chExt cx="357190" cy="1785950"/>
          </a:xfrm>
        </p:grpSpPr>
        <p:sp>
          <p:nvSpPr>
            <p:cNvPr id="59412" name="Овал 75"/>
            <p:cNvSpPr>
              <a:spLocks noChangeArrowheads="1"/>
            </p:cNvSpPr>
            <p:nvPr/>
          </p:nvSpPr>
          <p:spPr bwMode="auto">
            <a:xfrm>
              <a:off x="2000232" y="2143116"/>
              <a:ext cx="285752" cy="714380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59413" name="Text Box 15"/>
            <p:cNvSpPr txBox="1">
              <a:spLocks noChangeArrowheads="1"/>
            </p:cNvSpPr>
            <p:nvPr/>
          </p:nvSpPr>
          <p:spPr bwMode="auto">
            <a:xfrm>
              <a:off x="1928794" y="1643050"/>
              <a:ext cx="35719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-</a:t>
              </a:r>
              <a:endParaRPr lang="fr-FR" sz="3600" b="1"/>
            </a:p>
          </p:txBody>
        </p:sp>
        <p:sp>
          <p:nvSpPr>
            <p:cNvPr id="59414" name="Text Box 15"/>
            <p:cNvSpPr txBox="1">
              <a:spLocks noChangeArrowheads="1"/>
            </p:cNvSpPr>
            <p:nvPr/>
          </p:nvSpPr>
          <p:spPr bwMode="auto">
            <a:xfrm>
              <a:off x="1928794" y="2786058"/>
              <a:ext cx="28575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+</a:t>
              </a:r>
              <a:endParaRPr lang="fr-FR" sz="3600" b="1"/>
            </a:p>
          </p:txBody>
        </p:sp>
      </p:grpSp>
      <p:sp>
        <p:nvSpPr>
          <p:cNvPr id="79" name="Овал 78"/>
          <p:cNvSpPr>
            <a:spLocks noChangeArrowheads="1"/>
          </p:cNvSpPr>
          <p:nvPr/>
        </p:nvSpPr>
        <p:spPr bwMode="auto">
          <a:xfrm>
            <a:off x="571500" y="285750"/>
            <a:ext cx="7286625" cy="65722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0" y="2286000"/>
            <a:ext cx="9144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Сидерит 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Fe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</a:t>
            </a:r>
            <a:r>
              <a:rPr lang="en-US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O</a:t>
            </a:r>
            <a:r>
              <a:rPr lang="en-US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3</a:t>
            </a:r>
            <a:r>
              <a:rPr lang="ru-RU" sz="4000" b="1" kern="0" baseline="-25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 флотационным свойствам относится к минералам предыдущей 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группы. </a:t>
            </a:r>
            <a:endParaRPr lang="ru-RU" sz="4000" b="1" kern="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pPr lvl="1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4000" b="1" kern="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0" y="50006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железа</a:t>
            </a:r>
            <a:r>
              <a:rPr lang="ru-RU" sz="4000" b="1" kern="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железных рудах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4000" b="1" kern="0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 33 до 39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4071938"/>
            <a:ext cx="9144000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основном железные руды обогащаются гравитационными и </a:t>
            </a:r>
            <a:r>
              <a:rPr lang="ru-RU" sz="4000" b="1" ker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магнитными </a:t>
            </a:r>
            <a:r>
              <a:rPr lang="ru-RU" sz="4000" b="1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методами. 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вредные примеси: фосфор, сера, мышьяк, кремнезем, цинк,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медь.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0" y="928688"/>
            <a:ext cx="91440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Флотационные применяются </a:t>
            </a:r>
          </a:p>
          <a:p>
            <a:pPr indent="-742950">
              <a:buFontTx/>
              <a:buAutoNum type="arabicParenR"/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для обогащения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тонковкрап-ленных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гематитовых, мартитовых и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буро-железняковых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руд;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0" y="3500438"/>
            <a:ext cx="91440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742950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2) для извлечения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тонковкраплен-ных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слабомагнитных окислов железа: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магнетито-гематитовых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из хвостов магнитной 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сепарации;</a:t>
            </a:r>
            <a:endParaRPr lang="ru-RU" sz="4000" b="1" kern="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0" y="1571625"/>
            <a:ext cx="9144000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742950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3) для доводки бедных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концентра-тов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и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промпродуктов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4000" b="1" kern="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гравитацион-ного</a:t>
            </a: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обогащения;</a:t>
            </a:r>
          </a:p>
          <a:p>
            <a:pPr indent="-742950">
              <a:defRPr/>
            </a:pPr>
            <a:r>
              <a:rPr lang="ru-RU" sz="40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4) для выделения концентратов особой чистоты из магнитных и гравитационных </a:t>
            </a:r>
            <a:r>
              <a:rPr lang="ru-RU" sz="4000" b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концентратов.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Жирные кислоты чувствительны к жесткой воде (Са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+2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ru-RU" sz="40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+2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поэтому при флотации добавляют эмульгаторы типа ОП или используют как дополнительный собиратель –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алкилсульфонат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Гидроксильные ионы – сильные депрессоры железных руд,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к.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способны вытеснять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коллекторы с образованием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Fe(OH)</a:t>
            </a:r>
            <a:r>
              <a:rPr lang="en-US" sz="40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труднорастворимого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соединения.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500188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Известны три способа флотации железных руд: прямая анионная,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обратная анионная,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обратная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катионная.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Прямая анионная флотация</a:t>
            </a: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071563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Жирными кислотами (расход 200-1000 г/т) флотируются окислы железа при рН=6-7, в присутствии соды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рН=10.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перечистных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опе-рациях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рН=5,5-6 (подкисление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сер-ной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кислотой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Депрессор пустой породы – жидкое стекло до 1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кг/т.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Недостаток метода –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малоэффек-тивен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жесткой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воде.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-428625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428625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Обратная анионная флотация</a:t>
            </a: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1643063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Флотируют кварц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оксигидриль-ным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коллектором (жирными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кис-лотами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расход 300-1000 г/т)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Де-прессируют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окислы железа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загруз-кой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извести или едкого натра при рН=11,4-11,7; добавкой крахмала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КМЦ.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-428625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143125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Этот метод лучше использовать при жесткой воде,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 к.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спо-собствует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депрессии  окислов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же-леза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14313" y="1285875"/>
            <a:ext cx="85725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Зависимость удельной поверхностной энергии прослоя воды от его толщины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14300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Флотируют кварц аминами или их солянокислыми 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уксуснокис-лыми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солями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рН=7,5-9.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Окислы железа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депрессируют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КМЦ, крахмалом или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крахмалсо-держащими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отходами (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сульфид-целлюлозным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щелоком,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натураль-ными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искусственными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дубите-лями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 депрессорами.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28575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Обратная катионная флотация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-428625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928688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</a:t>
            </a:r>
          </a:p>
          <a:p>
            <a:pPr algn="ctr">
              <a:defRPr/>
            </a:pP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 флотации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основная, контрольная,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3-4 перечистки; </a:t>
            </a:r>
          </a:p>
          <a:p>
            <a:pPr algn="ctr">
              <a:defRPr/>
            </a:pPr>
            <a:r>
              <a:rPr lang="ru-RU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обратной флотации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основная, контрольная,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2-3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перечистки. 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0"/>
          <p:cNvSpPr txBox="1">
            <a:spLocks noChangeArrowheads="1"/>
          </p:cNvSpPr>
          <p:nvPr/>
        </p:nvSpPr>
        <p:spPr bwMode="auto">
          <a:xfrm>
            <a:off x="0" y="2500313"/>
            <a:ext cx="9144000" cy="52387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</a:t>
            </a:r>
            <a:r>
              <a:rPr lang="ru-RU" sz="2800" b="1" dirty="0" smtClean="0">
                <a:solidFill>
                  <a:srgbClr val="663300"/>
                </a:solidFill>
              </a:rPr>
              <a:t>флотации</a:t>
            </a:r>
            <a:endParaRPr lang="ru-RU" sz="2800" b="1" dirty="0">
              <a:solidFill>
                <a:srgbClr val="663300"/>
              </a:solidFill>
            </a:endParaRPr>
          </a:p>
        </p:txBody>
      </p:sp>
      <p:sp>
        <p:nvSpPr>
          <p:cNvPr id="8194" name="Text Box 50"/>
          <p:cNvSpPr txBox="1">
            <a:spLocks noChangeArrowheads="1"/>
          </p:cNvSpPr>
          <p:nvPr/>
        </p:nvSpPr>
        <p:spPr bwMode="auto">
          <a:xfrm>
            <a:off x="0" y="0"/>
            <a:ext cx="9144000" cy="35401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4C3A00"/>
                </a:solidFill>
              </a:rPr>
              <a:t>Собиратели: 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 err="1">
                <a:solidFill>
                  <a:srgbClr val="4C3A00"/>
                </a:solidFill>
              </a:rPr>
              <a:t>оксигидрильные</a:t>
            </a:r>
            <a:r>
              <a:rPr lang="ru-RU" sz="2800" b="1" i="1" dirty="0">
                <a:solidFill>
                  <a:srgbClr val="4C3A00"/>
                </a:solidFill>
              </a:rPr>
              <a:t>: жирные и нафтеновые кислоты с добавками углеводородов, </a:t>
            </a:r>
            <a:r>
              <a:rPr lang="ru-RU" sz="2800" b="1" i="1" dirty="0" err="1">
                <a:solidFill>
                  <a:srgbClr val="4C3A00"/>
                </a:solidFill>
              </a:rPr>
              <a:t>оксикислоты</a:t>
            </a:r>
            <a:r>
              <a:rPr lang="ru-RU" sz="2800" b="1" i="1" dirty="0">
                <a:solidFill>
                  <a:srgbClr val="4C3A00"/>
                </a:solidFill>
              </a:rPr>
              <a:t>, например, </a:t>
            </a:r>
            <a:r>
              <a:rPr lang="ru-RU" sz="2800" b="1" i="1" dirty="0" err="1">
                <a:solidFill>
                  <a:srgbClr val="4C3A00"/>
                </a:solidFill>
              </a:rPr>
              <a:t>талловое</a:t>
            </a:r>
            <a:r>
              <a:rPr lang="ru-RU" sz="2800" b="1" i="1" dirty="0">
                <a:solidFill>
                  <a:srgbClr val="4C3A00"/>
                </a:solidFill>
              </a:rPr>
              <a:t> масло с добавками высокомолекулярных жирных кислот, </a:t>
            </a:r>
            <a:r>
              <a:rPr lang="ru-RU" sz="2800" b="1" i="1" dirty="0" err="1">
                <a:solidFill>
                  <a:srgbClr val="4C3A00"/>
                </a:solidFill>
              </a:rPr>
              <a:t>алкилсульфонаты</a:t>
            </a:r>
            <a:r>
              <a:rPr lang="ru-RU" sz="2800" b="1" i="1" dirty="0">
                <a:solidFill>
                  <a:srgbClr val="4C3A00"/>
                </a:solidFill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 sz="2800" b="1" i="1" dirty="0">
                <a:solidFill>
                  <a:srgbClr val="4C3A00"/>
                </a:solidFill>
              </a:rPr>
              <a:t>катионные: </a:t>
            </a:r>
            <a:r>
              <a:rPr lang="ru-RU" sz="2800" b="1" i="1" dirty="0" smtClean="0">
                <a:solidFill>
                  <a:srgbClr val="4C3A00"/>
                </a:solidFill>
              </a:rPr>
              <a:t>амины.</a:t>
            </a:r>
            <a:endParaRPr lang="ru-RU" sz="2800" b="1" i="1" dirty="0">
              <a:solidFill>
                <a:srgbClr val="4C3A00"/>
              </a:solidFill>
            </a:endParaRPr>
          </a:p>
        </p:txBody>
      </p:sp>
      <p:sp>
        <p:nvSpPr>
          <p:cNvPr id="4" name="Text Box 50"/>
          <p:cNvSpPr txBox="1">
            <a:spLocks noChangeArrowheads="1"/>
          </p:cNvSpPr>
          <p:nvPr/>
        </p:nvSpPr>
        <p:spPr bwMode="auto">
          <a:xfrm>
            <a:off x="0" y="3571875"/>
            <a:ext cx="9144000" cy="52387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2. </a:t>
            </a:r>
            <a:r>
              <a:rPr lang="ru-RU" sz="2800" b="1" i="1" dirty="0">
                <a:solidFill>
                  <a:srgbClr val="663300"/>
                </a:solidFill>
              </a:rPr>
              <a:t>Регуляторы среды: сода, серная </a:t>
            </a:r>
            <a:r>
              <a:rPr lang="ru-RU" sz="2800" b="1" i="1" dirty="0" smtClean="0">
                <a:solidFill>
                  <a:srgbClr val="663300"/>
                </a:solidFill>
              </a:rPr>
              <a:t>кислота.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  <p:sp>
        <p:nvSpPr>
          <p:cNvPr id="5" name="Text Box 50"/>
          <p:cNvSpPr txBox="1">
            <a:spLocks noChangeArrowheads="1"/>
          </p:cNvSpPr>
          <p:nvPr/>
        </p:nvSpPr>
        <p:spPr bwMode="auto">
          <a:xfrm>
            <a:off x="0" y="4179888"/>
            <a:ext cx="9144000" cy="2678112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smtClean="0">
                <a:solidFill>
                  <a:srgbClr val="663300"/>
                </a:solidFill>
              </a:rPr>
              <a:t>3. </a:t>
            </a:r>
            <a:r>
              <a:rPr lang="ru-RU" sz="2800" b="1" i="1" dirty="0">
                <a:solidFill>
                  <a:srgbClr val="663300"/>
                </a:solidFill>
              </a:rPr>
              <a:t>Депрессоры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железных минералов: КМЦ, крахмал или его заменители, известь или едкий натр при рН=10, жидкое стекло в отсутствии соды;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 dirty="0">
                <a:solidFill>
                  <a:srgbClr val="663300"/>
                </a:solidFill>
              </a:rPr>
              <a:t>породы: жидкое стекло (до 1 кг/т</a:t>
            </a:r>
            <a:r>
              <a:rPr lang="ru-RU" sz="2800" b="1" i="1" dirty="0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194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1" name="Группа 33"/>
          <p:cNvGrpSpPr>
            <a:grpSpLocks/>
          </p:cNvGrpSpPr>
          <p:nvPr/>
        </p:nvGrpSpPr>
        <p:grpSpPr bwMode="auto">
          <a:xfrm>
            <a:off x="1360488" y="642938"/>
            <a:ext cx="7783512" cy="5892800"/>
            <a:chOff x="499240" y="285728"/>
            <a:chExt cx="7782766" cy="5892848"/>
          </a:xfrm>
        </p:grpSpPr>
        <p:sp>
          <p:nvSpPr>
            <p:cNvPr id="2" name="Овал 1"/>
            <p:cNvSpPr/>
            <p:nvPr/>
          </p:nvSpPr>
          <p:spPr bwMode="auto">
            <a:xfrm>
              <a:off x="6072418" y="2714623"/>
              <a:ext cx="2209588" cy="2214580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 bwMode="auto">
            <a:xfrm rot="5400000" flipH="1" flipV="1">
              <a:off x="-1928861" y="3001168"/>
              <a:ext cx="4857790" cy="1587"/>
            </a:xfrm>
            <a:prstGeom prst="line">
              <a:avLst/>
            </a:prstGeom>
            <a:ln w="44450" cmpd="sng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 bwMode="auto">
            <a:xfrm>
              <a:off x="500827" y="5429270"/>
              <a:ext cx="7357358" cy="1587"/>
            </a:xfrm>
            <a:prstGeom prst="line">
              <a:avLst/>
            </a:prstGeom>
            <a:ln w="44450" cmpd="sng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" name="Object 8"/>
            <p:cNvGraphicFramePr>
              <a:graphicFrameLocks noChangeAspect="1"/>
            </p:cNvGraphicFramePr>
            <p:nvPr/>
          </p:nvGraphicFramePr>
          <p:xfrm>
            <a:off x="785786" y="285728"/>
            <a:ext cx="407988" cy="560387"/>
          </p:xfrm>
          <a:graphic>
            <a:graphicData uri="http://schemas.openxmlformats.org/presentationml/2006/ole">
              <p:oleObj spid="_x0000_s19459" name="Формула" r:id="rId3" imgW="126720" imgH="164880" progId="Equation.3">
                <p:embed/>
              </p:oleObj>
            </a:graphicData>
          </a:graphic>
        </p:graphicFrame>
        <p:graphicFrame>
          <p:nvGraphicFramePr>
            <p:cNvPr id="4" name="Object 3"/>
            <p:cNvGraphicFramePr>
              <a:graphicFrameLocks noChangeAspect="1"/>
            </p:cNvGraphicFramePr>
            <p:nvPr/>
          </p:nvGraphicFramePr>
          <p:xfrm>
            <a:off x="7496295" y="5446739"/>
            <a:ext cx="488950" cy="731837"/>
          </p:xfrm>
          <a:graphic>
            <a:graphicData uri="http://schemas.openxmlformats.org/presentationml/2006/ole">
              <p:oleObj spid="_x0000_s19460" name="Формула" r:id="rId4" imgW="152280" imgH="215640" progId="Equation.3">
                <p:embed/>
              </p:oleObj>
            </a:graphicData>
          </a:graphic>
        </p:graphicFrame>
        <p:sp>
          <p:nvSpPr>
            <p:cNvPr id="21" name="Полилиния 20"/>
            <p:cNvSpPr/>
            <p:nvPr/>
          </p:nvSpPr>
          <p:spPr>
            <a:xfrm>
              <a:off x="729405" y="955658"/>
              <a:ext cx="5271583" cy="3916394"/>
            </a:xfrm>
            <a:custGeom>
              <a:avLst/>
              <a:gdLst>
                <a:gd name="connsiteX0" fmla="*/ 0 w 5711687"/>
                <a:gd name="connsiteY0" fmla="*/ 0 h 3918226"/>
                <a:gd name="connsiteX1" fmla="*/ 251791 w 5711687"/>
                <a:gd name="connsiteY1" fmla="*/ 2862469 h 3918226"/>
                <a:gd name="connsiteX2" fmla="*/ 503582 w 5711687"/>
                <a:gd name="connsiteY2" fmla="*/ 3750365 h 3918226"/>
                <a:gd name="connsiteX3" fmla="*/ 715617 w 5711687"/>
                <a:gd name="connsiteY3" fmla="*/ 3869634 h 3918226"/>
                <a:gd name="connsiteX4" fmla="*/ 901147 w 5711687"/>
                <a:gd name="connsiteY4" fmla="*/ 3776869 h 3918226"/>
                <a:gd name="connsiteX5" fmla="*/ 1152939 w 5711687"/>
                <a:gd name="connsiteY5" fmla="*/ 3379304 h 3918226"/>
                <a:gd name="connsiteX6" fmla="*/ 1550504 w 5711687"/>
                <a:gd name="connsiteY6" fmla="*/ 2266121 h 3918226"/>
                <a:gd name="connsiteX7" fmla="*/ 1908313 w 5711687"/>
                <a:gd name="connsiteY7" fmla="*/ 1192695 h 3918226"/>
                <a:gd name="connsiteX8" fmla="*/ 2067339 w 5711687"/>
                <a:gd name="connsiteY8" fmla="*/ 1086678 h 3918226"/>
                <a:gd name="connsiteX9" fmla="*/ 2173356 w 5711687"/>
                <a:gd name="connsiteY9" fmla="*/ 1417982 h 3918226"/>
                <a:gd name="connsiteX10" fmla="*/ 2358887 w 5711687"/>
                <a:gd name="connsiteY10" fmla="*/ 2729947 h 3918226"/>
                <a:gd name="connsiteX11" fmla="*/ 2478156 w 5711687"/>
                <a:gd name="connsiteY11" fmla="*/ 2888973 h 3918226"/>
                <a:gd name="connsiteX12" fmla="*/ 2610678 w 5711687"/>
                <a:gd name="connsiteY12" fmla="*/ 2902226 h 3918226"/>
                <a:gd name="connsiteX13" fmla="*/ 5711687 w 5711687"/>
                <a:gd name="connsiteY13" fmla="*/ 2862469 h 391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1687" h="3918226">
                  <a:moveTo>
                    <a:pt x="0" y="0"/>
                  </a:moveTo>
                  <a:cubicBezTo>
                    <a:pt x="83930" y="1118704"/>
                    <a:pt x="167861" y="2237408"/>
                    <a:pt x="251791" y="2862469"/>
                  </a:cubicBezTo>
                  <a:cubicBezTo>
                    <a:pt x="335721" y="3487530"/>
                    <a:pt x="426278" y="3582504"/>
                    <a:pt x="503582" y="3750365"/>
                  </a:cubicBezTo>
                  <a:cubicBezTo>
                    <a:pt x="580886" y="3918226"/>
                    <a:pt x="649356" y="3865217"/>
                    <a:pt x="715617" y="3869634"/>
                  </a:cubicBezTo>
                  <a:cubicBezTo>
                    <a:pt x="781878" y="3874051"/>
                    <a:pt x="828260" y="3858591"/>
                    <a:pt x="901147" y="3776869"/>
                  </a:cubicBezTo>
                  <a:cubicBezTo>
                    <a:pt x="974034" y="3695147"/>
                    <a:pt x="1044713" y="3631095"/>
                    <a:pt x="1152939" y="3379304"/>
                  </a:cubicBezTo>
                  <a:cubicBezTo>
                    <a:pt x="1261165" y="3127513"/>
                    <a:pt x="1424608" y="2630556"/>
                    <a:pt x="1550504" y="2266121"/>
                  </a:cubicBezTo>
                  <a:cubicBezTo>
                    <a:pt x="1676400" y="1901686"/>
                    <a:pt x="1822174" y="1389269"/>
                    <a:pt x="1908313" y="1192695"/>
                  </a:cubicBezTo>
                  <a:cubicBezTo>
                    <a:pt x="1994452" y="996121"/>
                    <a:pt x="2023165" y="1049130"/>
                    <a:pt x="2067339" y="1086678"/>
                  </a:cubicBezTo>
                  <a:cubicBezTo>
                    <a:pt x="2111513" y="1124226"/>
                    <a:pt x="2124765" y="1144104"/>
                    <a:pt x="2173356" y="1417982"/>
                  </a:cubicBezTo>
                  <a:cubicBezTo>
                    <a:pt x="2221947" y="1691860"/>
                    <a:pt x="2308087" y="2484782"/>
                    <a:pt x="2358887" y="2729947"/>
                  </a:cubicBezTo>
                  <a:cubicBezTo>
                    <a:pt x="2409687" y="2975112"/>
                    <a:pt x="2436191" y="2860260"/>
                    <a:pt x="2478156" y="2888973"/>
                  </a:cubicBezTo>
                  <a:cubicBezTo>
                    <a:pt x="2520121" y="2917686"/>
                    <a:pt x="2610678" y="2902226"/>
                    <a:pt x="2610678" y="2902226"/>
                  </a:cubicBezTo>
                  <a:lnTo>
                    <a:pt x="5711687" y="2862469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 bwMode="auto">
            <a:xfrm rot="5400000" flipH="1" flipV="1">
              <a:off x="1073036" y="5214161"/>
              <a:ext cx="571505" cy="1588"/>
            </a:xfrm>
            <a:prstGeom prst="line">
              <a:avLst/>
            </a:prstGeom>
            <a:ln w="31750" cmpd="sng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 bwMode="auto">
            <a:xfrm rot="5400000" flipH="1" flipV="1">
              <a:off x="858596" y="3713962"/>
              <a:ext cx="3429028" cy="1587"/>
            </a:xfrm>
            <a:prstGeom prst="line">
              <a:avLst/>
            </a:prstGeom>
            <a:ln w="31750" cmpd="sng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 bwMode="auto">
            <a:xfrm rot="5400000" flipH="1" flipV="1">
              <a:off x="2358743" y="4642657"/>
              <a:ext cx="1428762" cy="1588"/>
            </a:xfrm>
            <a:prstGeom prst="line">
              <a:avLst/>
            </a:prstGeom>
            <a:ln w="31750" cmpd="sng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73" name="Text Box 15"/>
            <p:cNvSpPr txBox="1">
              <a:spLocks noChangeArrowheads="1"/>
            </p:cNvSpPr>
            <p:nvPr/>
          </p:nvSpPr>
          <p:spPr bwMode="auto">
            <a:xfrm>
              <a:off x="3214678" y="3143248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А</a:t>
              </a:r>
              <a:endParaRPr lang="fr-FR" sz="3600" b="1"/>
            </a:p>
          </p:txBody>
        </p:sp>
        <p:sp>
          <p:nvSpPr>
            <p:cNvPr id="19474" name="Text Box 15"/>
            <p:cNvSpPr txBox="1">
              <a:spLocks noChangeArrowheads="1"/>
            </p:cNvSpPr>
            <p:nvPr/>
          </p:nvSpPr>
          <p:spPr bwMode="auto">
            <a:xfrm>
              <a:off x="2500298" y="1285860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В</a:t>
              </a:r>
              <a:endParaRPr lang="fr-FR" sz="3600" b="1"/>
            </a:p>
          </p:txBody>
        </p:sp>
        <p:sp>
          <p:nvSpPr>
            <p:cNvPr id="19475" name="Text Box 15"/>
            <p:cNvSpPr txBox="1">
              <a:spLocks noChangeArrowheads="1"/>
            </p:cNvSpPr>
            <p:nvPr/>
          </p:nvSpPr>
          <p:spPr bwMode="auto">
            <a:xfrm>
              <a:off x="1214414" y="3929066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/>
                <a:t>С</a:t>
              </a:r>
              <a:endParaRPr lang="fr-FR" sz="3600" b="1"/>
            </a:p>
          </p:txBody>
        </p:sp>
      </p:grpSp>
      <p:sp>
        <p:nvSpPr>
          <p:cNvPr id="35" name="Прямоугольник 34"/>
          <p:cNvSpPr/>
          <p:nvPr/>
        </p:nvSpPr>
        <p:spPr bwMode="auto">
          <a:xfrm>
            <a:off x="214313" y="625475"/>
            <a:ext cx="1071562" cy="535781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63" name="Text Box 15"/>
          <p:cNvSpPr txBox="1">
            <a:spLocks noChangeArrowheads="1"/>
          </p:cNvSpPr>
          <p:nvPr/>
        </p:nvSpPr>
        <p:spPr bwMode="auto">
          <a:xfrm rot="-5400000">
            <a:off x="-1962944" y="2945607"/>
            <a:ext cx="5286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флотируемая частица</a:t>
            </a:r>
            <a:endParaRPr lang="fr-FR" sz="3600" b="1"/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1785938" y="764704"/>
            <a:ext cx="7358062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Частица </a:t>
            </a: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гидрофобная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9465" name="Прямоугольник 17"/>
          <p:cNvSpPr>
            <a:spLocks noChangeArrowheads="1"/>
          </p:cNvSpPr>
          <p:nvPr/>
        </p:nvSpPr>
        <p:spPr bwMode="auto">
          <a:xfrm>
            <a:off x="6286500" y="3500438"/>
            <a:ext cx="544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/>
              <a:t>О</a:t>
            </a:r>
            <a:endParaRPr lang="fr-FR" sz="3600" b="1"/>
          </a:p>
        </p:txBody>
      </p:sp>
      <p:graphicFrame>
        <p:nvGraphicFramePr>
          <p:cNvPr id="44037" name="Object 18"/>
          <p:cNvGraphicFramePr>
            <a:graphicFrameLocks noChangeAspect="1"/>
          </p:cNvGraphicFramePr>
          <p:nvPr/>
        </p:nvGraphicFramePr>
        <p:xfrm>
          <a:off x="1827213" y="5822950"/>
          <a:ext cx="693737" cy="946150"/>
        </p:xfrm>
        <a:graphic>
          <a:graphicData uri="http://schemas.openxmlformats.org/presentationml/2006/ole">
            <p:oleObj spid="_x0000_s19458" name="Формула" r:id="rId5" imgW="215640" imgH="2793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4" name="Группа 33"/>
          <p:cNvGrpSpPr>
            <a:grpSpLocks/>
          </p:cNvGrpSpPr>
          <p:nvPr/>
        </p:nvGrpSpPr>
        <p:grpSpPr bwMode="auto">
          <a:xfrm>
            <a:off x="1508125" y="785813"/>
            <a:ext cx="7635875" cy="6072187"/>
            <a:chOff x="499240" y="374647"/>
            <a:chExt cx="7635152" cy="6072206"/>
          </a:xfrm>
        </p:grpSpPr>
        <p:sp>
          <p:nvSpPr>
            <p:cNvPr id="2" name="Овал 1"/>
            <p:cNvSpPr/>
            <p:nvPr/>
          </p:nvSpPr>
          <p:spPr bwMode="auto">
            <a:xfrm>
              <a:off x="5924801" y="3000380"/>
              <a:ext cx="2209591" cy="2214569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 bwMode="auto">
            <a:xfrm rot="5400000" flipH="1" flipV="1">
              <a:off x="-1929643" y="3000380"/>
              <a:ext cx="4859352" cy="1588"/>
            </a:xfrm>
            <a:prstGeom prst="line">
              <a:avLst/>
            </a:prstGeom>
            <a:ln w="44450" cmpd="sng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 bwMode="auto">
            <a:xfrm>
              <a:off x="500828" y="5429263"/>
              <a:ext cx="7357365" cy="1587"/>
            </a:xfrm>
            <a:prstGeom prst="line">
              <a:avLst/>
            </a:prstGeom>
            <a:ln w="44450" cmpd="sng">
              <a:solidFill>
                <a:schemeClr val="tx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4037" name="Object 8"/>
            <p:cNvGraphicFramePr>
              <a:graphicFrameLocks noChangeAspect="1"/>
            </p:cNvGraphicFramePr>
            <p:nvPr/>
          </p:nvGraphicFramePr>
          <p:xfrm>
            <a:off x="561996" y="374647"/>
            <a:ext cx="407988" cy="560387"/>
          </p:xfrm>
          <a:graphic>
            <a:graphicData uri="http://schemas.openxmlformats.org/presentationml/2006/ole">
              <p:oleObj spid="_x0000_s20482" name="Формула" r:id="rId3" imgW="126720" imgH="164880" progId="Equation.3">
                <p:embed/>
              </p:oleObj>
            </a:graphicData>
          </a:graphic>
        </p:graphicFrame>
        <p:graphicFrame>
          <p:nvGraphicFramePr>
            <p:cNvPr id="3" name="Object 3"/>
            <p:cNvGraphicFramePr>
              <a:graphicFrameLocks noChangeAspect="1"/>
            </p:cNvGraphicFramePr>
            <p:nvPr/>
          </p:nvGraphicFramePr>
          <p:xfrm>
            <a:off x="7643834" y="5715016"/>
            <a:ext cx="488950" cy="731837"/>
          </p:xfrm>
          <a:graphic>
            <a:graphicData uri="http://schemas.openxmlformats.org/presentationml/2006/ole">
              <p:oleObj spid="_x0000_s20483" name="Формула" r:id="rId4" imgW="152280" imgH="215640" progId="Equation.3">
                <p:embed/>
              </p:oleObj>
            </a:graphicData>
          </a:graphic>
        </p:graphicFrame>
        <p:sp>
          <p:nvSpPr>
            <p:cNvPr id="20492" name="Text Box 15"/>
            <p:cNvSpPr txBox="1">
              <a:spLocks noChangeArrowheads="1"/>
            </p:cNvSpPr>
            <p:nvPr/>
          </p:nvSpPr>
          <p:spPr bwMode="auto">
            <a:xfrm>
              <a:off x="3214678" y="3143248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fr-FR" sz="3600" b="1"/>
            </a:p>
          </p:txBody>
        </p:sp>
        <p:sp>
          <p:nvSpPr>
            <p:cNvPr id="20493" name="Text Box 15"/>
            <p:cNvSpPr txBox="1">
              <a:spLocks noChangeArrowheads="1"/>
            </p:cNvSpPr>
            <p:nvPr/>
          </p:nvSpPr>
          <p:spPr bwMode="auto">
            <a:xfrm>
              <a:off x="2500298" y="1285860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fr-FR" sz="3600" b="1"/>
            </a:p>
          </p:txBody>
        </p:sp>
        <p:sp>
          <p:nvSpPr>
            <p:cNvPr id="20494" name="Text Box 15"/>
            <p:cNvSpPr txBox="1">
              <a:spLocks noChangeArrowheads="1"/>
            </p:cNvSpPr>
            <p:nvPr/>
          </p:nvSpPr>
          <p:spPr bwMode="auto">
            <a:xfrm>
              <a:off x="1214414" y="3929066"/>
              <a:ext cx="500060" cy="64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fr-FR" sz="3600" b="1"/>
            </a:p>
          </p:txBody>
        </p:sp>
      </p:grpSp>
      <p:sp>
        <p:nvSpPr>
          <p:cNvPr id="35" name="Прямоугольник 34"/>
          <p:cNvSpPr/>
          <p:nvPr/>
        </p:nvSpPr>
        <p:spPr bwMode="auto">
          <a:xfrm>
            <a:off x="214313" y="696913"/>
            <a:ext cx="1071562" cy="535781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6" name="Text Box 15"/>
          <p:cNvSpPr txBox="1">
            <a:spLocks noChangeArrowheads="1"/>
          </p:cNvSpPr>
          <p:nvPr/>
        </p:nvSpPr>
        <p:spPr bwMode="auto">
          <a:xfrm rot="-5400000">
            <a:off x="-1962944" y="3017045"/>
            <a:ext cx="5286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флотируемая частица</a:t>
            </a:r>
            <a:endParaRPr lang="fr-FR" sz="3600" b="1"/>
          </a:p>
        </p:txBody>
      </p:sp>
      <p:sp>
        <p:nvSpPr>
          <p:cNvPr id="17" name="Полилиния 16"/>
          <p:cNvSpPr/>
          <p:nvPr/>
        </p:nvSpPr>
        <p:spPr>
          <a:xfrm>
            <a:off x="3214688" y="1054100"/>
            <a:ext cx="3394075" cy="3489325"/>
          </a:xfrm>
          <a:custGeom>
            <a:avLst/>
            <a:gdLst>
              <a:gd name="connsiteX0" fmla="*/ 3394765 w 3394765"/>
              <a:gd name="connsiteY0" fmla="*/ 3438939 h 3489738"/>
              <a:gd name="connsiteX1" fmla="*/ 2043043 w 3394765"/>
              <a:gd name="connsiteY1" fmla="*/ 3425686 h 3489738"/>
              <a:gd name="connsiteX2" fmla="*/ 1115391 w 3394765"/>
              <a:gd name="connsiteY2" fmla="*/ 3054625 h 3489738"/>
              <a:gd name="connsiteX3" fmla="*/ 452782 w 3394765"/>
              <a:gd name="connsiteY3" fmla="*/ 1901686 h 3489738"/>
              <a:gd name="connsiteX4" fmla="*/ 108226 w 3394765"/>
              <a:gd name="connsiteY4" fmla="*/ 589721 h 3489738"/>
              <a:gd name="connsiteX5" fmla="*/ 15461 w 3394765"/>
              <a:gd name="connsiteY5" fmla="*/ 86139 h 3489738"/>
              <a:gd name="connsiteX6" fmla="*/ 15461 w 3394765"/>
              <a:gd name="connsiteY6" fmla="*/ 72886 h 3489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4765" h="3489738">
                <a:moveTo>
                  <a:pt x="3394765" y="3438939"/>
                </a:moveTo>
                <a:cubicBezTo>
                  <a:pt x="2908852" y="3464338"/>
                  <a:pt x="2422939" y="3489738"/>
                  <a:pt x="2043043" y="3425686"/>
                </a:cubicBezTo>
                <a:cubicBezTo>
                  <a:pt x="1663147" y="3361634"/>
                  <a:pt x="1380434" y="3308625"/>
                  <a:pt x="1115391" y="3054625"/>
                </a:cubicBezTo>
                <a:cubicBezTo>
                  <a:pt x="850348" y="2800625"/>
                  <a:pt x="620643" y="2312503"/>
                  <a:pt x="452782" y="1901686"/>
                </a:cubicBezTo>
                <a:cubicBezTo>
                  <a:pt x="284921" y="1490869"/>
                  <a:pt x="181113" y="892312"/>
                  <a:pt x="108226" y="589721"/>
                </a:cubicBezTo>
                <a:cubicBezTo>
                  <a:pt x="35339" y="287130"/>
                  <a:pt x="30922" y="172278"/>
                  <a:pt x="15461" y="86139"/>
                </a:cubicBezTo>
                <a:cubicBezTo>
                  <a:pt x="0" y="0"/>
                  <a:pt x="7730" y="36443"/>
                  <a:pt x="15461" y="7288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857250" y="0"/>
            <a:ext cx="85725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Частица </a:t>
            </a:r>
            <a:r>
              <a:rPr lang="ru-RU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гидрофильная</a:t>
            </a:r>
            <a:endParaRPr lang="ru-RU" sz="48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46083" name="WordArt 4"/>
          <p:cNvSpPr>
            <a:spLocks noChangeArrowheads="1" noChangeShapeType="1" noTextEdit="1"/>
          </p:cNvSpPr>
          <p:nvPr/>
        </p:nvSpPr>
        <p:spPr bwMode="auto">
          <a:xfrm>
            <a:off x="683568" y="2780928"/>
            <a:ext cx="8136904" cy="136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Пенная флотация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2132856"/>
            <a:ext cx="79928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Флотационные реагенты</a:t>
            </a:r>
            <a:endParaRPr lang="ru-RU" sz="7200" b="1" i="1" cap="none" spc="0" dirty="0">
              <a:ln w="3810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Text Box 50"/>
          <p:cNvSpPr txBox="1">
            <a:spLocks noChangeArrowheads="1"/>
          </p:cNvSpPr>
          <p:nvPr/>
        </p:nvSpPr>
        <p:spPr bwMode="auto">
          <a:xfrm>
            <a:off x="428625" y="1571625"/>
            <a:ext cx="8424863" cy="3108325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 (</a:t>
            </a:r>
            <a:r>
              <a:rPr lang="ru-RU" sz="2800" b="1" i="1">
                <a:solidFill>
                  <a:srgbClr val="663300"/>
                </a:solidFill>
              </a:rPr>
              <a:t>коллекторы</a:t>
            </a:r>
            <a:r>
              <a:rPr lang="ru-RU" sz="2800" b="1" i="1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 (</a:t>
            </a:r>
            <a:r>
              <a:rPr lang="ru-RU" sz="2800" b="1" i="1">
                <a:solidFill>
                  <a:srgbClr val="663300"/>
                </a:solidFill>
              </a:rPr>
              <a:t>пенообразователи</a:t>
            </a:r>
            <a:r>
              <a:rPr lang="ru-RU" sz="2800" b="1" i="1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>
                <a:solidFill>
                  <a:srgbClr val="663300"/>
                </a:solidFill>
              </a:rPr>
              <a:t> </a:t>
            </a:r>
            <a:r>
              <a:rPr lang="ru-RU" sz="2800" b="1" i="1" smtClean="0">
                <a:solidFill>
                  <a:srgbClr val="663300"/>
                </a:solidFill>
              </a:rPr>
              <a:t>Депрессоры.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>
                <a:solidFill>
                  <a:srgbClr val="663300"/>
                </a:solidFill>
              </a:rPr>
              <a:t> </a:t>
            </a:r>
            <a:r>
              <a:rPr lang="ru-RU" sz="2800" b="1" i="1" smtClean="0">
                <a:solidFill>
                  <a:srgbClr val="663300"/>
                </a:solidFill>
              </a:rPr>
              <a:t>Активаторы.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>
                <a:solidFill>
                  <a:srgbClr val="663300"/>
                </a:solidFill>
              </a:rPr>
              <a:t>Регуляторы </a:t>
            </a:r>
            <a:r>
              <a:rPr lang="ru-RU" sz="2800" b="1" i="1" smtClean="0">
                <a:solidFill>
                  <a:srgbClr val="663300"/>
                </a:solidFill>
              </a:rPr>
              <a:t>среды.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1143000"/>
          </a:xfr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Коллекторы (собиратели)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500174"/>
            <a:ext cx="8501122" cy="4829195"/>
          </a:xfrm>
          <a:gradFill rotWithShape="1">
            <a:gsLst>
              <a:gs pos="0">
                <a:srgbClr val="FFCC00">
                  <a:gamma/>
                  <a:shade val="57647"/>
                  <a:invGamma/>
                </a:srgbClr>
              </a:gs>
              <a:gs pos="50000">
                <a:srgbClr val="FFCC00">
                  <a:alpha val="94000"/>
                </a:srgbClr>
              </a:gs>
              <a:gs pos="100000">
                <a:srgbClr val="FFCC00">
                  <a:gamma/>
                  <a:shade val="57647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4000" dirty="0" smtClean="0">
                <a:solidFill>
                  <a:srgbClr val="800000"/>
                </a:solidFill>
              </a:rPr>
              <a:t> 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гетерополярные    </a:t>
            </a: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аполярные</a:t>
            </a:r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ru-RU" sz="4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ионогенные</a:t>
            </a:r>
            <a:r>
              <a:rPr lang="ru-RU" sz="4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    (неионогенные)</a:t>
            </a:r>
          </a:p>
          <a:p>
            <a:pPr eaLnBrk="1" hangingPunct="1">
              <a:buFontTx/>
              <a:buNone/>
              <a:defRPr/>
            </a:pPr>
            <a:endParaRPr lang="ru-RU" sz="40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ru-RU" sz="4000" dirty="0" smtClean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 rot="5400000">
            <a:off x="1393032" y="2964656"/>
            <a:ext cx="285750" cy="214313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857250" y="3000375"/>
            <a:ext cx="2571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анионные</a:t>
            </a:r>
            <a:endParaRPr lang="fr-FR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 rot="16200000" flipH="1">
            <a:off x="3321844" y="2750344"/>
            <a:ext cx="3000375" cy="2357437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5429250" y="3929063"/>
            <a:ext cx="3103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катионные</a:t>
            </a:r>
            <a:endParaRPr lang="fr-FR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 rot="16200000" flipH="1">
            <a:off x="4036219" y="2464594"/>
            <a:ext cx="1714500" cy="1214438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572000" y="5286375"/>
            <a:ext cx="3816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амфотерные</a:t>
            </a:r>
            <a:endParaRPr lang="fr-F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 rot="5400000">
            <a:off x="178593" y="4107657"/>
            <a:ext cx="2214563" cy="1143000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 bwMode="auto">
          <a:xfrm rot="16200000" flipH="1">
            <a:off x="2036763" y="3751262"/>
            <a:ext cx="857250" cy="498475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57188" y="5643563"/>
            <a:ext cx="4502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оксигидрильные</a:t>
            </a:r>
            <a:endParaRPr lang="fr-FR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1214438" y="4500563"/>
            <a:ext cx="4941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сульфгидрильные</a:t>
            </a:r>
            <a:endParaRPr lang="fr-FR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23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 bwMode="auto">
          <a:xfrm rot="5400000">
            <a:off x="2653506" y="1799432"/>
            <a:ext cx="714375" cy="642938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0" name="Text Box 15"/>
          <p:cNvSpPr txBox="1">
            <a:spLocks noChangeArrowheads="1"/>
          </p:cNvSpPr>
          <p:nvPr/>
        </p:nvSpPr>
        <p:spPr bwMode="auto">
          <a:xfrm>
            <a:off x="4189413" y="4621213"/>
            <a:ext cx="4500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сульфгидрильные</a:t>
            </a:r>
            <a:endParaRPr lang="fr-FR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 rot="16200000" flipH="1">
            <a:off x="4903788" y="2692400"/>
            <a:ext cx="3143250" cy="1000125"/>
          </a:xfrm>
          <a:prstGeom prst="line">
            <a:avLst/>
          </a:prstGeom>
          <a:ln w="44450" cmpd="sng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2" name="Text Box 15"/>
          <p:cNvSpPr txBox="1">
            <a:spLocks noChangeArrowheads="1"/>
          </p:cNvSpPr>
          <p:nvPr/>
        </p:nvSpPr>
        <p:spPr bwMode="auto">
          <a:xfrm>
            <a:off x="403225" y="2692400"/>
            <a:ext cx="4071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оксигидрильные</a:t>
            </a:r>
            <a:endParaRPr lang="fr-FR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423" name="Text Box 15"/>
          <p:cNvSpPr txBox="1">
            <a:spLocks noChangeArrowheads="1"/>
          </p:cNvSpPr>
          <p:nvPr/>
        </p:nvSpPr>
        <p:spPr bwMode="auto">
          <a:xfrm>
            <a:off x="395288" y="3284538"/>
            <a:ext cx="35290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(карбоновые кислоты)</a:t>
            </a:r>
            <a:endParaRPr lang="fr-FR" sz="3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424" name="Text Box 15"/>
          <p:cNvSpPr txBox="1">
            <a:spLocks noChangeArrowheads="1"/>
          </p:cNvSpPr>
          <p:nvPr/>
        </p:nvSpPr>
        <p:spPr bwMode="auto">
          <a:xfrm>
            <a:off x="4314825" y="5229225"/>
            <a:ext cx="4829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ксантогенаты</a:t>
            </a:r>
            <a:r>
              <a:rPr lang="ru-RU" sz="36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аэрофлоты)</a:t>
            </a:r>
            <a:endParaRPr lang="fr-FR" sz="3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67544" y="548680"/>
            <a:ext cx="8358188" cy="1143000"/>
          </a:xfrm>
          <a:prstGeom prst="rect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5400" kern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Анионные собиратели</a:t>
            </a:r>
            <a:endParaRPr lang="ru-RU" sz="5400" kern="0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Оксигидрильные</a:t>
            </a:r>
            <a:r>
              <a:rPr lang="ru-RU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коллекторы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71500" y="214313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 err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Олеаты</a:t>
            </a:r>
            <a:endParaRPr lang="ru-RU" sz="4400" kern="0" dirty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0" y="1857375"/>
          <a:ext cx="9001156" cy="4658880"/>
        </p:xfrm>
        <a:graphic>
          <a:graphicData uri="http://schemas.openxmlformats.org/drawingml/2006/table">
            <a:tbl>
              <a:tblPr/>
              <a:tblGrid>
                <a:gridCol w="3000072"/>
                <a:gridCol w="3000072"/>
                <a:gridCol w="3001012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молекула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аполярная группа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полярная группа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анион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катион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гидрофобизирующий ион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latin typeface="Calibri"/>
                          <a:ea typeface="Calibri"/>
                          <a:cs typeface="Times New Roman"/>
                        </a:rPr>
                        <a:t>негидрофобизиру-ющий</a:t>
                      </a: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ион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углеводородный радикал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солидофильная группа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Группа 40"/>
          <p:cNvGrpSpPr>
            <a:grpSpLocks/>
          </p:cNvGrpSpPr>
          <p:nvPr/>
        </p:nvGrpSpPr>
        <p:grpSpPr bwMode="auto">
          <a:xfrm>
            <a:off x="1428750" y="1857375"/>
            <a:ext cx="5554663" cy="958850"/>
            <a:chOff x="1428728" y="2357430"/>
            <a:chExt cx="5554697" cy="958853"/>
          </a:xfrm>
        </p:grpSpPr>
        <p:graphicFrame>
          <p:nvGraphicFramePr>
            <p:cNvPr id="4" name="Object 8"/>
            <p:cNvGraphicFramePr>
              <a:graphicFrameLocks noChangeAspect="1"/>
            </p:cNvGraphicFramePr>
            <p:nvPr/>
          </p:nvGraphicFramePr>
          <p:xfrm>
            <a:off x="1428728" y="2571744"/>
            <a:ext cx="1360487" cy="631825"/>
          </p:xfrm>
          <a:graphic>
            <a:graphicData uri="http://schemas.openxmlformats.org/presentationml/2006/ole">
              <p:oleObj spid="_x0000_s21521" name="Формула" r:id="rId3" imgW="634680" imgH="279360" progId="Equation.3">
                <p:embed/>
              </p:oleObj>
            </a:graphicData>
          </a:graphic>
        </p:graphicFrame>
        <p:graphicFrame>
          <p:nvGraphicFramePr>
            <p:cNvPr id="5" name="Object 18"/>
            <p:cNvGraphicFramePr>
              <a:graphicFrameLocks noChangeAspect="1"/>
            </p:cNvGraphicFramePr>
            <p:nvPr/>
          </p:nvGraphicFramePr>
          <p:xfrm>
            <a:off x="3929058" y="2643182"/>
            <a:ext cx="381000" cy="458787"/>
          </p:xfrm>
          <a:graphic>
            <a:graphicData uri="http://schemas.openxmlformats.org/presentationml/2006/ole">
              <p:oleObj spid="_x0000_s21522" name="Формула" r:id="rId4" imgW="177480" imgH="203040" progId="Equation.3">
                <p:embed/>
              </p:oleObj>
            </a:graphicData>
          </a:graphic>
        </p:graphicFrame>
        <p:cxnSp>
          <p:nvCxnSpPr>
            <p:cNvPr id="26" name="Прямая соединительная линия 25"/>
            <p:cNvCxnSpPr/>
            <p:nvPr/>
          </p:nvCxnSpPr>
          <p:spPr bwMode="auto">
            <a:xfrm rot="10800000" flipV="1">
              <a:off x="4357684" y="2571744"/>
              <a:ext cx="571503" cy="214313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Object 9"/>
            <p:cNvGraphicFramePr>
              <a:graphicFrameLocks noChangeAspect="1"/>
            </p:cNvGraphicFramePr>
            <p:nvPr/>
          </p:nvGraphicFramePr>
          <p:xfrm>
            <a:off x="5000628" y="2357430"/>
            <a:ext cx="407987" cy="458787"/>
          </p:xfrm>
          <a:graphic>
            <a:graphicData uri="http://schemas.openxmlformats.org/presentationml/2006/ole">
              <p:oleObj spid="_x0000_s21523" name="Формула" r:id="rId5" imgW="190440" imgH="203040" progId="Equation.3">
                <p:embed/>
              </p:oleObj>
            </a:graphicData>
          </a:graphic>
        </p:graphicFrame>
        <p:cxnSp>
          <p:nvCxnSpPr>
            <p:cNvPr id="30" name="Прямая соединительная линия 29"/>
            <p:cNvCxnSpPr/>
            <p:nvPr/>
          </p:nvCxnSpPr>
          <p:spPr bwMode="auto">
            <a:xfrm rot="10800000" flipV="1">
              <a:off x="4429121" y="2643181"/>
              <a:ext cx="571503" cy="214314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 bwMode="auto">
            <a:xfrm rot="10800000">
              <a:off x="3143238" y="2928932"/>
              <a:ext cx="642942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 bwMode="auto">
            <a:xfrm rot="10800000">
              <a:off x="4357684" y="3000370"/>
              <a:ext cx="571503" cy="7302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7" name="Object 10"/>
            <p:cNvGraphicFramePr>
              <a:graphicFrameLocks noChangeAspect="1"/>
            </p:cNvGraphicFramePr>
            <p:nvPr/>
          </p:nvGraphicFramePr>
          <p:xfrm>
            <a:off x="5072066" y="2857496"/>
            <a:ext cx="428628" cy="458787"/>
          </p:xfrm>
          <a:graphic>
            <a:graphicData uri="http://schemas.openxmlformats.org/presentationml/2006/ole">
              <p:oleObj spid="_x0000_s21524" name="Формула" r:id="rId6" imgW="190440" imgH="203040" progId="Equation.3">
                <p:embed/>
              </p:oleObj>
            </a:graphicData>
          </a:graphic>
        </p:graphicFrame>
        <p:cxnSp>
          <p:nvCxnSpPr>
            <p:cNvPr id="38" name="Прямая соединительная линия 37"/>
            <p:cNvCxnSpPr/>
            <p:nvPr/>
          </p:nvCxnSpPr>
          <p:spPr bwMode="auto">
            <a:xfrm rot="10800000">
              <a:off x="5572128" y="3071807"/>
              <a:ext cx="642942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6"/>
            <p:cNvGraphicFramePr>
              <a:graphicFrameLocks noChangeAspect="1"/>
            </p:cNvGraphicFramePr>
            <p:nvPr/>
          </p:nvGraphicFramePr>
          <p:xfrm>
            <a:off x="6357950" y="2786058"/>
            <a:ext cx="625475" cy="458788"/>
          </p:xfrm>
          <a:graphic>
            <a:graphicData uri="http://schemas.openxmlformats.org/presentationml/2006/ole">
              <p:oleObj spid="_x0000_s21525" name="Формула" r:id="rId7" imgW="291960" imgH="203040" progId="Equation.3">
                <p:embed/>
              </p:oleObj>
            </a:graphicData>
          </a:graphic>
        </p:graphicFrame>
      </p:grp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571500" y="285750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Олеиновая кислота</a:t>
            </a:r>
          </a:p>
        </p:txBody>
      </p:sp>
      <p:grpSp>
        <p:nvGrpSpPr>
          <p:cNvPr id="3" name="Группа 54"/>
          <p:cNvGrpSpPr>
            <a:grpSpLocks/>
          </p:cNvGrpSpPr>
          <p:nvPr/>
        </p:nvGrpSpPr>
        <p:grpSpPr bwMode="auto">
          <a:xfrm>
            <a:off x="1785938" y="1714500"/>
            <a:ext cx="5445125" cy="958850"/>
            <a:chOff x="1428728" y="2357430"/>
            <a:chExt cx="5445147" cy="958853"/>
          </a:xfrm>
        </p:grpSpPr>
        <p:graphicFrame>
          <p:nvGraphicFramePr>
            <p:cNvPr id="9" name="Object 11"/>
            <p:cNvGraphicFramePr>
              <a:graphicFrameLocks noChangeAspect="1"/>
            </p:cNvGraphicFramePr>
            <p:nvPr/>
          </p:nvGraphicFramePr>
          <p:xfrm>
            <a:off x="1428728" y="2571744"/>
            <a:ext cx="1360487" cy="631825"/>
          </p:xfrm>
          <a:graphic>
            <a:graphicData uri="http://schemas.openxmlformats.org/presentationml/2006/ole">
              <p:oleObj spid="_x0000_s21516" name="Формула" r:id="rId8" imgW="634680" imgH="279360" progId="Equation.3">
                <p:embed/>
              </p:oleObj>
            </a:graphicData>
          </a:graphic>
        </p:graphicFrame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929058" y="2643182"/>
            <a:ext cx="381000" cy="458787"/>
          </p:xfrm>
          <a:graphic>
            <a:graphicData uri="http://schemas.openxmlformats.org/presentationml/2006/ole">
              <p:oleObj spid="_x0000_s21517" name="Формула" r:id="rId9" imgW="177480" imgH="203040" progId="Equation.3">
                <p:embed/>
              </p:oleObj>
            </a:graphicData>
          </a:graphic>
        </p:graphicFrame>
        <p:cxnSp>
          <p:nvCxnSpPr>
            <p:cNvPr id="58" name="Прямая соединительная линия 57"/>
            <p:cNvCxnSpPr/>
            <p:nvPr/>
          </p:nvCxnSpPr>
          <p:spPr bwMode="auto">
            <a:xfrm rot="10800000" flipV="1">
              <a:off x="4357677" y="2571744"/>
              <a:ext cx="571502" cy="214313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5000628" y="2357430"/>
            <a:ext cx="407987" cy="458787"/>
          </p:xfrm>
          <a:graphic>
            <a:graphicData uri="http://schemas.openxmlformats.org/presentationml/2006/ole">
              <p:oleObj spid="_x0000_s21518" name="Формула" r:id="rId10" imgW="190440" imgH="203040" progId="Equation.3">
                <p:embed/>
              </p:oleObj>
            </a:graphicData>
          </a:graphic>
        </p:graphicFrame>
        <p:cxnSp>
          <p:nvCxnSpPr>
            <p:cNvPr id="60" name="Прямая соединительная линия 59"/>
            <p:cNvCxnSpPr/>
            <p:nvPr/>
          </p:nvCxnSpPr>
          <p:spPr bwMode="auto">
            <a:xfrm rot="10800000" flipV="1">
              <a:off x="4429115" y="2643181"/>
              <a:ext cx="571502" cy="214314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10800000">
              <a:off x="3143235" y="2928932"/>
              <a:ext cx="642940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10800000">
              <a:off x="4357677" y="3000370"/>
              <a:ext cx="571502" cy="7302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2" name="Object 4"/>
            <p:cNvGraphicFramePr>
              <a:graphicFrameLocks noChangeAspect="1"/>
            </p:cNvGraphicFramePr>
            <p:nvPr/>
          </p:nvGraphicFramePr>
          <p:xfrm>
            <a:off x="5072066" y="2857496"/>
            <a:ext cx="428628" cy="458787"/>
          </p:xfrm>
          <a:graphic>
            <a:graphicData uri="http://schemas.openxmlformats.org/presentationml/2006/ole">
              <p:oleObj spid="_x0000_s21519" name="Формула" r:id="rId11" imgW="190440" imgH="203040" progId="Equation.3">
                <p:embed/>
              </p:oleObj>
            </a:graphicData>
          </a:graphic>
        </p:graphicFrame>
        <p:cxnSp>
          <p:nvCxnSpPr>
            <p:cNvPr id="64" name="Прямая соединительная линия 63"/>
            <p:cNvCxnSpPr/>
            <p:nvPr/>
          </p:nvCxnSpPr>
          <p:spPr bwMode="auto">
            <a:xfrm rot="10800000">
              <a:off x="5572120" y="3071807"/>
              <a:ext cx="642940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6" name="Object 5"/>
            <p:cNvGraphicFramePr>
              <a:graphicFrameLocks noChangeAspect="1"/>
            </p:cNvGraphicFramePr>
            <p:nvPr/>
          </p:nvGraphicFramePr>
          <p:xfrm>
            <a:off x="6465888" y="2800354"/>
            <a:ext cx="407987" cy="430212"/>
          </p:xfrm>
          <a:graphic>
            <a:graphicData uri="http://schemas.openxmlformats.org/presentationml/2006/ole">
              <p:oleObj spid="_x0000_s21520" name="Формула" r:id="rId12" imgW="190440" imgH="190440" progId="Equation.3">
                <p:embed/>
              </p:oleObj>
            </a:graphicData>
          </a:graphic>
        </p:graphicFrame>
      </p:grpSp>
      <p:sp>
        <p:nvSpPr>
          <p:cNvPr id="66" name="Rectangle 2"/>
          <p:cNvSpPr txBox="1">
            <a:spLocks noChangeArrowheads="1"/>
          </p:cNvSpPr>
          <p:nvPr/>
        </p:nvSpPr>
        <p:spPr bwMode="auto">
          <a:xfrm>
            <a:off x="428625" y="428625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 err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Олеат</a:t>
            </a:r>
            <a:r>
              <a:rPr lang="ru-RU" sz="4400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натрия</a:t>
            </a:r>
          </a:p>
        </p:txBody>
      </p:sp>
      <p:grpSp>
        <p:nvGrpSpPr>
          <p:cNvPr id="13" name="Группа 54"/>
          <p:cNvGrpSpPr>
            <a:grpSpLocks/>
          </p:cNvGrpSpPr>
          <p:nvPr/>
        </p:nvGrpSpPr>
        <p:grpSpPr bwMode="auto">
          <a:xfrm>
            <a:off x="2071688" y="2286000"/>
            <a:ext cx="4968875" cy="958850"/>
            <a:chOff x="1905000" y="2357430"/>
            <a:chExt cx="4968875" cy="958853"/>
          </a:xfrm>
        </p:grpSpPr>
        <p:graphicFrame>
          <p:nvGraphicFramePr>
            <p:cNvPr id="17" name="Object 12"/>
            <p:cNvGraphicFramePr>
              <a:graphicFrameLocks noChangeAspect="1"/>
            </p:cNvGraphicFramePr>
            <p:nvPr/>
          </p:nvGraphicFramePr>
          <p:xfrm>
            <a:off x="1905000" y="2671756"/>
            <a:ext cx="407990" cy="430214"/>
          </p:xfrm>
          <a:graphic>
            <a:graphicData uri="http://schemas.openxmlformats.org/presentationml/2006/ole">
              <p:oleObj spid="_x0000_s21511" name="Формула" r:id="rId13" imgW="190440" imgH="190440" progId="Equation.3">
                <p:embed/>
              </p:oleObj>
            </a:graphicData>
          </a:graphic>
        </p:graphicFrame>
        <p:graphicFrame>
          <p:nvGraphicFramePr>
            <p:cNvPr id="18" name="Object 13"/>
            <p:cNvGraphicFramePr>
              <a:graphicFrameLocks noChangeAspect="1"/>
            </p:cNvGraphicFramePr>
            <p:nvPr/>
          </p:nvGraphicFramePr>
          <p:xfrm>
            <a:off x="3929058" y="2643182"/>
            <a:ext cx="381000" cy="458787"/>
          </p:xfrm>
          <a:graphic>
            <a:graphicData uri="http://schemas.openxmlformats.org/presentationml/2006/ole">
              <p:oleObj spid="_x0000_s21512" name="Формула" r:id="rId14" imgW="177480" imgH="203040" progId="Equation.3">
                <p:embed/>
              </p:oleObj>
            </a:graphicData>
          </a:graphic>
        </p:graphicFrame>
        <p:cxnSp>
          <p:nvCxnSpPr>
            <p:cNvPr id="34" name="Прямая соединительная линия 33"/>
            <p:cNvCxnSpPr/>
            <p:nvPr/>
          </p:nvCxnSpPr>
          <p:spPr bwMode="auto">
            <a:xfrm rot="10800000" flipV="1">
              <a:off x="4357687" y="2571744"/>
              <a:ext cx="571500" cy="214313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9" name="Object 14"/>
            <p:cNvGraphicFramePr>
              <a:graphicFrameLocks noChangeAspect="1"/>
            </p:cNvGraphicFramePr>
            <p:nvPr/>
          </p:nvGraphicFramePr>
          <p:xfrm>
            <a:off x="5000628" y="2357430"/>
            <a:ext cx="407987" cy="458787"/>
          </p:xfrm>
          <a:graphic>
            <a:graphicData uri="http://schemas.openxmlformats.org/presentationml/2006/ole">
              <p:oleObj spid="_x0000_s21513" name="Формула" r:id="rId15" imgW="190440" imgH="203040" progId="Equation.3">
                <p:embed/>
              </p:oleObj>
            </a:graphicData>
          </a:graphic>
        </p:graphicFrame>
        <p:cxnSp>
          <p:nvCxnSpPr>
            <p:cNvPr id="37" name="Прямая соединительная линия 36"/>
            <p:cNvCxnSpPr/>
            <p:nvPr/>
          </p:nvCxnSpPr>
          <p:spPr bwMode="auto">
            <a:xfrm rot="10800000" flipV="1">
              <a:off x="4429125" y="2643181"/>
              <a:ext cx="571500" cy="214314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 bwMode="auto">
            <a:xfrm rot="10800000">
              <a:off x="3143250" y="2928932"/>
              <a:ext cx="642937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 bwMode="auto">
            <a:xfrm rot="10800000">
              <a:off x="4357687" y="3000370"/>
              <a:ext cx="571500" cy="7302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" name="Object 15"/>
            <p:cNvGraphicFramePr>
              <a:graphicFrameLocks noChangeAspect="1"/>
            </p:cNvGraphicFramePr>
            <p:nvPr/>
          </p:nvGraphicFramePr>
          <p:xfrm>
            <a:off x="5072066" y="2857496"/>
            <a:ext cx="428628" cy="458787"/>
          </p:xfrm>
          <a:graphic>
            <a:graphicData uri="http://schemas.openxmlformats.org/presentationml/2006/ole">
              <p:oleObj spid="_x0000_s21514" name="Формула" r:id="rId16" imgW="190440" imgH="203040" progId="Equation.3">
                <p:embed/>
              </p:oleObj>
            </a:graphicData>
          </a:graphic>
        </p:graphicFrame>
        <p:cxnSp>
          <p:nvCxnSpPr>
            <p:cNvPr id="42" name="Прямая соединительная линия 41"/>
            <p:cNvCxnSpPr/>
            <p:nvPr/>
          </p:nvCxnSpPr>
          <p:spPr bwMode="auto">
            <a:xfrm rot="10800000">
              <a:off x="5572125" y="3071807"/>
              <a:ext cx="642937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1" name="Object 16"/>
            <p:cNvGraphicFramePr>
              <a:graphicFrameLocks noChangeAspect="1"/>
            </p:cNvGraphicFramePr>
            <p:nvPr/>
          </p:nvGraphicFramePr>
          <p:xfrm>
            <a:off x="6465888" y="2800354"/>
            <a:ext cx="407987" cy="430212"/>
          </p:xfrm>
          <a:graphic>
            <a:graphicData uri="http://schemas.openxmlformats.org/presentationml/2006/ole">
              <p:oleObj spid="_x0000_s21515" name="Формула" r:id="rId17" imgW="190440" imgH="190440" progId="Equation.3">
                <p:embed/>
              </p:oleObj>
            </a:graphicData>
          </a:graphic>
        </p:graphicFrame>
      </p:grp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428625" y="428625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Карбоновые (жирные кислоты)</a:t>
            </a: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428625" y="3857625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и их мыла</a:t>
            </a:r>
          </a:p>
        </p:txBody>
      </p:sp>
      <p:grpSp>
        <p:nvGrpSpPr>
          <p:cNvPr id="14" name="Группа 54"/>
          <p:cNvGrpSpPr>
            <a:grpSpLocks/>
          </p:cNvGrpSpPr>
          <p:nvPr/>
        </p:nvGrpSpPr>
        <p:grpSpPr bwMode="auto">
          <a:xfrm>
            <a:off x="1714500" y="5286375"/>
            <a:ext cx="5105400" cy="958850"/>
            <a:chOff x="1905000" y="2357430"/>
            <a:chExt cx="5105441" cy="958853"/>
          </a:xfrm>
        </p:grpSpPr>
        <p:graphicFrame>
          <p:nvGraphicFramePr>
            <p:cNvPr id="44037" name="Object 57"/>
            <p:cNvGraphicFramePr>
              <a:graphicFrameLocks noChangeAspect="1"/>
            </p:cNvGraphicFramePr>
            <p:nvPr/>
          </p:nvGraphicFramePr>
          <p:xfrm>
            <a:off x="1905000" y="2671756"/>
            <a:ext cx="407990" cy="430214"/>
          </p:xfrm>
          <a:graphic>
            <a:graphicData uri="http://schemas.openxmlformats.org/presentationml/2006/ole">
              <p:oleObj spid="_x0000_s21506" name="Формула" r:id="rId18" imgW="190440" imgH="190440" progId="Equation.3">
                <p:embed/>
              </p:oleObj>
            </a:graphicData>
          </a:graphic>
        </p:graphicFrame>
        <p:graphicFrame>
          <p:nvGraphicFramePr>
            <p:cNvPr id="23" name="Object 58"/>
            <p:cNvGraphicFramePr>
              <a:graphicFrameLocks noChangeAspect="1"/>
            </p:cNvGraphicFramePr>
            <p:nvPr/>
          </p:nvGraphicFramePr>
          <p:xfrm>
            <a:off x="3929058" y="2643182"/>
            <a:ext cx="381000" cy="458787"/>
          </p:xfrm>
          <a:graphic>
            <a:graphicData uri="http://schemas.openxmlformats.org/presentationml/2006/ole">
              <p:oleObj spid="_x0000_s21507" name="Формула" r:id="rId19" imgW="177480" imgH="203040" progId="Equation.3">
                <p:embed/>
              </p:oleObj>
            </a:graphicData>
          </a:graphic>
        </p:graphicFrame>
        <p:cxnSp>
          <p:nvCxnSpPr>
            <p:cNvPr id="51" name="Прямая соединительная линия 50"/>
            <p:cNvCxnSpPr/>
            <p:nvPr/>
          </p:nvCxnSpPr>
          <p:spPr bwMode="auto">
            <a:xfrm rot="10800000" flipV="1">
              <a:off x="4357708" y="2571744"/>
              <a:ext cx="571505" cy="214313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4" name="Object 59"/>
            <p:cNvGraphicFramePr>
              <a:graphicFrameLocks noChangeAspect="1"/>
            </p:cNvGraphicFramePr>
            <p:nvPr/>
          </p:nvGraphicFramePr>
          <p:xfrm>
            <a:off x="5000628" y="2357430"/>
            <a:ext cx="407987" cy="458787"/>
          </p:xfrm>
          <a:graphic>
            <a:graphicData uri="http://schemas.openxmlformats.org/presentationml/2006/ole">
              <p:oleObj spid="_x0000_s21508" name="Формула" r:id="rId20" imgW="190440" imgH="203040" progId="Equation.3">
                <p:embed/>
              </p:oleObj>
            </a:graphicData>
          </a:graphic>
        </p:graphicFrame>
        <p:cxnSp>
          <p:nvCxnSpPr>
            <p:cNvPr id="53" name="Прямая соединительная линия 52"/>
            <p:cNvCxnSpPr/>
            <p:nvPr/>
          </p:nvCxnSpPr>
          <p:spPr bwMode="auto">
            <a:xfrm rot="10800000" flipV="1">
              <a:off x="4429145" y="2643181"/>
              <a:ext cx="571505" cy="214314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 bwMode="auto">
            <a:xfrm rot="10800000">
              <a:off x="3143260" y="2928932"/>
              <a:ext cx="642943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 bwMode="auto">
            <a:xfrm rot="10800000">
              <a:off x="4357708" y="3000370"/>
              <a:ext cx="571505" cy="7302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5" name="Object 60"/>
            <p:cNvGraphicFramePr>
              <a:graphicFrameLocks noChangeAspect="1"/>
            </p:cNvGraphicFramePr>
            <p:nvPr/>
          </p:nvGraphicFramePr>
          <p:xfrm>
            <a:off x="5072066" y="2857496"/>
            <a:ext cx="428628" cy="458787"/>
          </p:xfrm>
          <a:graphic>
            <a:graphicData uri="http://schemas.openxmlformats.org/presentationml/2006/ole">
              <p:oleObj spid="_x0000_s21509" name="Формула" r:id="rId21" imgW="190440" imgH="203040" progId="Equation.3">
                <p:embed/>
              </p:oleObj>
            </a:graphicData>
          </a:graphic>
        </p:graphicFrame>
        <p:cxnSp>
          <p:nvCxnSpPr>
            <p:cNvPr id="57" name="Прямая соединительная линия 56"/>
            <p:cNvCxnSpPr/>
            <p:nvPr/>
          </p:nvCxnSpPr>
          <p:spPr bwMode="auto">
            <a:xfrm rot="10800000">
              <a:off x="5572154" y="3071807"/>
              <a:ext cx="642943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7" name="Object 61"/>
            <p:cNvGraphicFramePr>
              <a:graphicFrameLocks noChangeAspect="1"/>
            </p:cNvGraphicFramePr>
            <p:nvPr/>
          </p:nvGraphicFramePr>
          <p:xfrm>
            <a:off x="6329400" y="2786049"/>
            <a:ext cx="681041" cy="458789"/>
          </p:xfrm>
          <a:graphic>
            <a:graphicData uri="http://schemas.openxmlformats.org/presentationml/2006/ole">
              <p:oleObj spid="_x0000_s21510" name="Формула" r:id="rId22" imgW="317160" imgH="2030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5" grpId="0" animBg="1"/>
      <p:bldP spid="15" grpId="1" animBg="1"/>
      <p:bldP spid="43" grpId="0" animBg="1"/>
      <p:bldP spid="43" grpId="1" animBg="1"/>
      <p:bldP spid="66" grpId="0" animBg="1"/>
      <p:bldP spid="46" grpId="0" animBg="1"/>
      <p:bldP spid="46" grpId="1" animBg="1"/>
      <p:bldP spid="47" grpId="0" animBg="1"/>
      <p:bldP spid="47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428625" y="357188"/>
            <a:ext cx="8358188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 err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Ксантогенаты</a:t>
            </a:r>
            <a:endParaRPr lang="ru-RU" sz="4400" kern="0" dirty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251520" y="188640"/>
            <a:ext cx="8358188" cy="2304256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6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Сульфгидрильные коллекторы</a:t>
            </a:r>
          </a:p>
        </p:txBody>
      </p: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2071688" y="3000375"/>
            <a:ext cx="4797425" cy="1204913"/>
            <a:chOff x="2214563" y="1714500"/>
            <a:chExt cx="4797425" cy="1204913"/>
          </a:xfrm>
        </p:grpSpPr>
        <p:graphicFrame>
          <p:nvGraphicFramePr>
            <p:cNvPr id="44037" name="Object 8"/>
            <p:cNvGraphicFramePr>
              <a:graphicFrameLocks noChangeAspect="1"/>
            </p:cNvGraphicFramePr>
            <p:nvPr/>
          </p:nvGraphicFramePr>
          <p:xfrm>
            <a:off x="2214563" y="2071688"/>
            <a:ext cx="582612" cy="614362"/>
          </p:xfrm>
          <a:graphic>
            <a:graphicData uri="http://schemas.openxmlformats.org/presentationml/2006/ole">
              <p:oleObj spid="_x0000_s22530" name="Формула" r:id="rId3" imgW="190440" imgH="190440" progId="Equation.3">
                <p:embed/>
              </p:oleObj>
            </a:graphicData>
          </a:graphic>
        </p:graphicFrame>
        <p:graphicFrame>
          <p:nvGraphicFramePr>
            <p:cNvPr id="2" name="Object 24"/>
            <p:cNvGraphicFramePr>
              <a:graphicFrameLocks noChangeAspect="1"/>
            </p:cNvGraphicFramePr>
            <p:nvPr/>
          </p:nvGraphicFramePr>
          <p:xfrm>
            <a:off x="3786188" y="2000250"/>
            <a:ext cx="523875" cy="630238"/>
          </p:xfrm>
          <a:graphic>
            <a:graphicData uri="http://schemas.openxmlformats.org/presentationml/2006/ole">
              <p:oleObj spid="_x0000_s22531" name="Формула" r:id="rId4" imgW="177480" imgH="203040" progId="Equation.3">
                <p:embed/>
              </p:oleObj>
            </a:graphicData>
          </a:graphic>
        </p:graphicFrame>
        <p:cxnSp>
          <p:nvCxnSpPr>
            <p:cNvPr id="29" name="Прямая соединительная линия 28"/>
            <p:cNvCxnSpPr/>
            <p:nvPr/>
          </p:nvCxnSpPr>
          <p:spPr bwMode="auto">
            <a:xfrm rot="10800000" flipV="1">
              <a:off x="4357688" y="2000250"/>
              <a:ext cx="571500" cy="214313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" name="Object 25"/>
            <p:cNvGraphicFramePr>
              <a:graphicFrameLocks noChangeAspect="1"/>
            </p:cNvGraphicFramePr>
            <p:nvPr/>
          </p:nvGraphicFramePr>
          <p:xfrm>
            <a:off x="5138738" y="1714500"/>
            <a:ext cx="366712" cy="561975"/>
          </p:xfrm>
          <a:graphic>
            <a:graphicData uri="http://schemas.openxmlformats.org/presentationml/2006/ole">
              <p:oleObj spid="_x0000_s22532" name="Формула" r:id="rId5" imgW="139680" imgH="203040" progId="Equation.3">
                <p:embed/>
              </p:oleObj>
            </a:graphicData>
          </a:graphic>
        </p:graphicFrame>
        <p:cxnSp>
          <p:nvCxnSpPr>
            <p:cNvPr id="31" name="Прямая соединительная линия 30"/>
            <p:cNvCxnSpPr/>
            <p:nvPr/>
          </p:nvCxnSpPr>
          <p:spPr bwMode="auto">
            <a:xfrm rot="10800000" flipV="1">
              <a:off x="4429125" y="2071688"/>
              <a:ext cx="571500" cy="214312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 bwMode="auto">
            <a:xfrm rot="10800000">
              <a:off x="3071813" y="2357438"/>
              <a:ext cx="642937" cy="1587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 bwMode="auto">
            <a:xfrm rot="10800000">
              <a:off x="4357688" y="2500313"/>
              <a:ext cx="571500" cy="73025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 bwMode="auto">
            <a:xfrm rot="10800000">
              <a:off x="5572125" y="2571750"/>
              <a:ext cx="642938" cy="1588"/>
            </a:xfrm>
            <a:prstGeom prst="line">
              <a:avLst/>
            </a:prstGeom>
            <a:ln w="254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" name="Object 27"/>
            <p:cNvGraphicFramePr>
              <a:graphicFrameLocks noChangeAspect="1"/>
            </p:cNvGraphicFramePr>
            <p:nvPr/>
          </p:nvGraphicFramePr>
          <p:xfrm>
            <a:off x="6330950" y="2286000"/>
            <a:ext cx="681038" cy="458788"/>
          </p:xfrm>
          <a:graphic>
            <a:graphicData uri="http://schemas.openxmlformats.org/presentationml/2006/ole">
              <p:oleObj spid="_x0000_s22533" name="Формула" r:id="rId6" imgW="317160" imgH="203040" progId="Equation.3">
                <p:embed/>
              </p:oleObj>
            </a:graphicData>
          </a:graphic>
        </p:graphicFrame>
        <p:graphicFrame>
          <p:nvGraphicFramePr>
            <p:cNvPr id="5" name="Object 6"/>
            <p:cNvGraphicFramePr>
              <a:graphicFrameLocks noChangeAspect="1"/>
            </p:cNvGraphicFramePr>
            <p:nvPr/>
          </p:nvGraphicFramePr>
          <p:xfrm>
            <a:off x="5072063" y="2357438"/>
            <a:ext cx="366712" cy="561975"/>
          </p:xfrm>
          <a:graphic>
            <a:graphicData uri="http://schemas.openxmlformats.org/presentationml/2006/ole">
              <p:oleObj spid="_x0000_s22534" name="Формула" r:id="rId7" imgW="139680" imgH="2030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857375"/>
            <a:ext cx="91440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Флотируемость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сульфидов</a:t>
            </a:r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ксантогенатами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зависит 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растворимости </a:t>
            </a:r>
            <a:r>
              <a:rPr lang="ru-RU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соответствующих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ксантогенатов.</a:t>
            </a:r>
            <a:endParaRPr lang="fr-FR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571500"/>
          <a:ext cx="8143931" cy="5888736"/>
        </p:xfrm>
        <a:graphic>
          <a:graphicData uri="http://schemas.openxmlformats.org/drawingml/2006/table">
            <a:tbl>
              <a:tblPr/>
              <a:tblGrid>
                <a:gridCol w="4071540"/>
                <a:gridCol w="4072391"/>
              </a:tblGrid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Этиловые </a:t>
                      </a:r>
                      <a:r>
                        <a:rPr lang="ru-RU" sz="2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ксантогенаты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Произведение растворимости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Bi(C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3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-39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Hg(C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2.5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-38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Au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2.5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-30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CuC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3.5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-20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AgC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4,4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Pb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1,7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Cd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8,9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Co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5,6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1,4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Zn(C</a:t>
                      </a:r>
                      <a:r>
                        <a:rPr lang="en-US" sz="24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24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en-US" sz="24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4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4,9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-9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Fe(C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OCS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8,0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rot="16200000" flipV="1">
            <a:off x="5472100" y="4041068"/>
            <a:ext cx="4608512" cy="72008"/>
          </a:xfrm>
          <a:prstGeom prst="straightConnector1">
            <a:avLst/>
          </a:prstGeom>
          <a:ln w="63500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5"/>
          <p:cNvSpPr txBox="1">
            <a:spLocks noChangeArrowheads="1"/>
          </p:cNvSpPr>
          <p:nvPr/>
        </p:nvSpPr>
        <p:spPr bwMode="auto">
          <a:xfrm>
            <a:off x="0" y="1285875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Флотируемость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сульфидов возрастает  от сфалерита </a:t>
            </a:r>
            <a:r>
              <a:rPr lang="en-US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ZnS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галенита </a:t>
            </a:r>
            <a:r>
              <a:rPr lang="en-US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PbS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далее к </a:t>
            </a:r>
            <a:r>
              <a:rPr lang="ru-RU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ковеллину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</a:t>
            </a:r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направлении уменьшения растворимости </a:t>
            </a:r>
            <a:r>
              <a:rPr lang="ru-RU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ксантогенатов.</a:t>
            </a:r>
            <a:endParaRPr lang="fr-FR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1311275" y="639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Собирательные способности </a:t>
            </a:r>
            <a:r>
              <a:rPr lang="ru-RU" sz="4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ксантогената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также усиливаются при увеличении длины </a:t>
            </a:r>
            <a:r>
              <a:rPr lang="ru-RU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углеводородного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радикала.</a:t>
            </a:r>
            <a:endParaRPr lang="fr-FR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Механизм действия</a:t>
            </a:r>
          </a:p>
        </p:txBody>
      </p:sp>
      <p:pic>
        <p:nvPicPr>
          <p:cNvPr id="47107" name="Picture 11" descr="File00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763" y="1268413"/>
            <a:ext cx="5329237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Line 12"/>
          <p:cNvSpPr>
            <a:spLocks noChangeShapeType="1"/>
          </p:cNvSpPr>
          <p:nvPr/>
        </p:nvSpPr>
        <p:spPr bwMode="auto">
          <a:xfrm flipV="1">
            <a:off x="2411413" y="3068638"/>
            <a:ext cx="208915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09" name="Text Box 13"/>
          <p:cNvSpPr txBox="1">
            <a:spLocks noChangeArrowheads="1"/>
          </p:cNvSpPr>
          <p:nvPr/>
        </p:nvSpPr>
        <p:spPr bwMode="auto">
          <a:xfrm>
            <a:off x="519113" y="4097338"/>
            <a:ext cx="26829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Молекулы</a:t>
            </a:r>
          </a:p>
          <a:p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0" name="Line 14"/>
          <p:cNvSpPr>
            <a:spLocks noChangeShapeType="1"/>
          </p:cNvSpPr>
          <p:nvPr/>
        </p:nvSpPr>
        <p:spPr bwMode="auto">
          <a:xfrm flipV="1">
            <a:off x="3203575" y="4508500"/>
            <a:ext cx="1728788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1" name="Text Box 15"/>
          <p:cNvSpPr txBox="1">
            <a:spLocks noChangeArrowheads="1"/>
          </p:cNvSpPr>
          <p:nvPr/>
        </p:nvSpPr>
        <p:spPr bwMode="auto">
          <a:xfrm>
            <a:off x="684212" y="5876925"/>
            <a:ext cx="4679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Молекулы собирателя</a:t>
            </a:r>
          </a:p>
        </p:txBody>
      </p:sp>
      <p:sp>
        <p:nvSpPr>
          <p:cNvPr id="47112" name="Line 16"/>
          <p:cNvSpPr>
            <a:spLocks noChangeShapeType="1"/>
          </p:cNvSpPr>
          <p:nvPr/>
        </p:nvSpPr>
        <p:spPr bwMode="auto">
          <a:xfrm>
            <a:off x="1908175" y="2276475"/>
            <a:ext cx="30241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3" name="Text Box 17"/>
          <p:cNvSpPr txBox="1">
            <a:spLocks noChangeArrowheads="1"/>
          </p:cNvSpPr>
          <p:nvPr/>
        </p:nvSpPr>
        <p:spPr bwMode="auto">
          <a:xfrm>
            <a:off x="395288" y="1773238"/>
            <a:ext cx="35290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Пузырек воздуха</a:t>
            </a:r>
          </a:p>
        </p:txBody>
      </p:sp>
      <p:sp>
        <p:nvSpPr>
          <p:cNvPr id="47114" name="Line 18"/>
          <p:cNvSpPr>
            <a:spLocks noChangeShapeType="1"/>
          </p:cNvSpPr>
          <p:nvPr/>
        </p:nvSpPr>
        <p:spPr bwMode="auto">
          <a:xfrm flipV="1">
            <a:off x="5867400" y="3789363"/>
            <a:ext cx="1944688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5" name="Text Box 19"/>
          <p:cNvSpPr txBox="1">
            <a:spLocks noChangeArrowheads="1"/>
          </p:cNvSpPr>
          <p:nvPr/>
        </p:nvSpPr>
        <p:spPr bwMode="auto">
          <a:xfrm>
            <a:off x="5003800" y="6165850"/>
            <a:ext cx="2736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Кусочек руды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1311275" y="639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500063"/>
          <a:ext cx="9144000" cy="5857894"/>
        </p:xfrm>
        <a:graphic>
          <a:graphicData uri="http://schemas.openxmlformats.org/drawingml/2006/table">
            <a:tbl>
              <a:tblPr/>
              <a:tblGrid>
                <a:gridCol w="2643174"/>
                <a:gridCol w="1357322"/>
                <a:gridCol w="3643338"/>
                <a:gridCol w="1500166"/>
              </a:tblGrid>
              <a:tr h="10983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cs typeface="Times New Roman"/>
                        </a:rPr>
                        <a:t>Ксантогенат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Радикал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Строение углеводородной 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цепи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Краевой 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угол, 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град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Без собирателя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-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-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0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Метиловый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3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неразветвленная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50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Этиловый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5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неразветвленная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60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Пропиловый 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(нормальный)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7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неразветвленная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68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Бутиловый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 (нормальный)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9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неразветвленная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74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Изобутиловый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9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78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Изоамиловый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 dirty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 dirty="0">
                          <a:latin typeface="Times New Roman"/>
                          <a:cs typeface="Times New Roman"/>
                        </a:rPr>
                        <a:t>11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Открытая, разветвленная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86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Крезиловый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4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замкнутая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72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cs typeface="Times New Roman"/>
                        </a:rPr>
                        <a:t>Циклогексиловый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en-US" sz="240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sz="2400" baseline="-25000">
                          <a:latin typeface="Times New Roman"/>
                          <a:cs typeface="Times New Roman"/>
                        </a:rPr>
                        <a:t>11</a:t>
                      </a:r>
                      <a:endParaRPr lang="ru-RU" sz="24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замкнутая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75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rot="5400000">
            <a:off x="2304145" y="3824647"/>
            <a:ext cx="3672408" cy="794"/>
          </a:xfrm>
          <a:prstGeom prst="straightConnector1">
            <a:avLst/>
          </a:prstGeom>
          <a:ln w="63500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592574" y="3392202"/>
            <a:ext cx="2807518" cy="794"/>
          </a:xfrm>
          <a:prstGeom prst="straightConnector1">
            <a:avLst/>
          </a:prstGeom>
          <a:ln w="63500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олилиния 14"/>
          <p:cNvSpPr/>
          <p:nvPr/>
        </p:nvSpPr>
        <p:spPr bwMode="auto">
          <a:xfrm>
            <a:off x="7924800" y="5565913"/>
            <a:ext cx="1192696" cy="1082340"/>
          </a:xfrm>
          <a:custGeom>
            <a:avLst/>
            <a:gdLst>
              <a:gd name="connsiteX0" fmla="*/ 26504 w 1192696"/>
              <a:gd name="connsiteY0" fmla="*/ 371061 h 1082340"/>
              <a:gd name="connsiteX1" fmla="*/ 13252 w 1192696"/>
              <a:gd name="connsiteY1" fmla="*/ 437322 h 1082340"/>
              <a:gd name="connsiteX2" fmla="*/ 0 w 1192696"/>
              <a:gd name="connsiteY2" fmla="*/ 477078 h 1082340"/>
              <a:gd name="connsiteX3" fmla="*/ 13252 w 1192696"/>
              <a:gd name="connsiteY3" fmla="*/ 689113 h 1082340"/>
              <a:gd name="connsiteX4" fmla="*/ 39757 w 1192696"/>
              <a:gd name="connsiteY4" fmla="*/ 715617 h 1082340"/>
              <a:gd name="connsiteX5" fmla="*/ 53009 w 1192696"/>
              <a:gd name="connsiteY5" fmla="*/ 768626 h 1082340"/>
              <a:gd name="connsiteX6" fmla="*/ 92765 w 1192696"/>
              <a:gd name="connsiteY6" fmla="*/ 808383 h 1082340"/>
              <a:gd name="connsiteX7" fmla="*/ 119270 w 1192696"/>
              <a:gd name="connsiteY7" fmla="*/ 848139 h 1082340"/>
              <a:gd name="connsiteX8" fmla="*/ 185530 w 1192696"/>
              <a:gd name="connsiteY8" fmla="*/ 914400 h 1082340"/>
              <a:gd name="connsiteX9" fmla="*/ 212035 w 1192696"/>
              <a:gd name="connsiteY9" fmla="*/ 940904 h 1082340"/>
              <a:gd name="connsiteX10" fmla="*/ 251791 w 1192696"/>
              <a:gd name="connsiteY10" fmla="*/ 954157 h 1082340"/>
              <a:gd name="connsiteX11" fmla="*/ 331304 w 1192696"/>
              <a:gd name="connsiteY11" fmla="*/ 1007165 h 1082340"/>
              <a:gd name="connsiteX12" fmla="*/ 424070 w 1192696"/>
              <a:gd name="connsiteY12" fmla="*/ 1033670 h 1082340"/>
              <a:gd name="connsiteX13" fmla="*/ 463826 w 1192696"/>
              <a:gd name="connsiteY13" fmla="*/ 1046922 h 1082340"/>
              <a:gd name="connsiteX14" fmla="*/ 742122 w 1192696"/>
              <a:gd name="connsiteY14" fmla="*/ 1073426 h 1082340"/>
              <a:gd name="connsiteX15" fmla="*/ 954157 w 1192696"/>
              <a:gd name="connsiteY15" fmla="*/ 1033670 h 1082340"/>
              <a:gd name="connsiteX16" fmla="*/ 1033670 w 1192696"/>
              <a:gd name="connsiteY16" fmla="*/ 980661 h 1082340"/>
              <a:gd name="connsiteX17" fmla="*/ 1060174 w 1192696"/>
              <a:gd name="connsiteY17" fmla="*/ 940904 h 1082340"/>
              <a:gd name="connsiteX18" fmla="*/ 1139687 w 1192696"/>
              <a:gd name="connsiteY18" fmla="*/ 874644 h 1082340"/>
              <a:gd name="connsiteX19" fmla="*/ 1179443 w 1192696"/>
              <a:gd name="connsiteY19" fmla="*/ 755374 h 1082340"/>
              <a:gd name="connsiteX20" fmla="*/ 1192696 w 1192696"/>
              <a:gd name="connsiteY20" fmla="*/ 715617 h 1082340"/>
              <a:gd name="connsiteX21" fmla="*/ 1166191 w 1192696"/>
              <a:gd name="connsiteY21" fmla="*/ 530087 h 1082340"/>
              <a:gd name="connsiteX22" fmla="*/ 1139687 w 1192696"/>
              <a:gd name="connsiteY22" fmla="*/ 490330 h 1082340"/>
              <a:gd name="connsiteX23" fmla="*/ 1099930 w 1192696"/>
              <a:gd name="connsiteY23" fmla="*/ 397565 h 1082340"/>
              <a:gd name="connsiteX24" fmla="*/ 1060174 w 1192696"/>
              <a:gd name="connsiteY24" fmla="*/ 331304 h 1082340"/>
              <a:gd name="connsiteX25" fmla="*/ 993913 w 1192696"/>
              <a:gd name="connsiteY25" fmla="*/ 212035 h 1082340"/>
              <a:gd name="connsiteX26" fmla="*/ 967409 w 1192696"/>
              <a:gd name="connsiteY26" fmla="*/ 172278 h 1082340"/>
              <a:gd name="connsiteX27" fmla="*/ 940904 w 1192696"/>
              <a:gd name="connsiteY27" fmla="*/ 145774 h 1082340"/>
              <a:gd name="connsiteX28" fmla="*/ 914400 w 1192696"/>
              <a:gd name="connsiteY28" fmla="*/ 106017 h 1082340"/>
              <a:gd name="connsiteX29" fmla="*/ 874643 w 1192696"/>
              <a:gd name="connsiteY29" fmla="*/ 66261 h 1082340"/>
              <a:gd name="connsiteX30" fmla="*/ 795130 w 1192696"/>
              <a:gd name="connsiteY30" fmla="*/ 39757 h 1082340"/>
              <a:gd name="connsiteX31" fmla="*/ 768626 w 1192696"/>
              <a:gd name="connsiteY31" fmla="*/ 13252 h 1082340"/>
              <a:gd name="connsiteX32" fmla="*/ 702365 w 1192696"/>
              <a:gd name="connsiteY32" fmla="*/ 0 h 1082340"/>
              <a:gd name="connsiteX33" fmla="*/ 357809 w 1192696"/>
              <a:gd name="connsiteY33" fmla="*/ 13252 h 1082340"/>
              <a:gd name="connsiteX34" fmla="*/ 212035 w 1192696"/>
              <a:gd name="connsiteY34" fmla="*/ 106017 h 1082340"/>
              <a:gd name="connsiteX35" fmla="*/ 185530 w 1192696"/>
              <a:gd name="connsiteY35" fmla="*/ 132522 h 1082340"/>
              <a:gd name="connsiteX36" fmla="*/ 159026 w 1192696"/>
              <a:gd name="connsiteY36" fmla="*/ 172278 h 1082340"/>
              <a:gd name="connsiteX37" fmla="*/ 106017 w 1192696"/>
              <a:gd name="connsiteY37" fmla="*/ 225287 h 1082340"/>
              <a:gd name="connsiteX38" fmla="*/ 79513 w 1192696"/>
              <a:gd name="connsiteY38" fmla="*/ 304800 h 1082340"/>
              <a:gd name="connsiteX39" fmla="*/ 66261 w 1192696"/>
              <a:gd name="connsiteY39" fmla="*/ 344557 h 1082340"/>
              <a:gd name="connsiteX40" fmla="*/ 26504 w 1192696"/>
              <a:gd name="connsiteY40" fmla="*/ 371061 h 1082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192696" h="1082340">
                <a:moveTo>
                  <a:pt x="26504" y="371061"/>
                </a:moveTo>
                <a:cubicBezTo>
                  <a:pt x="22087" y="393148"/>
                  <a:pt x="18715" y="415470"/>
                  <a:pt x="13252" y="437322"/>
                </a:cubicBezTo>
                <a:cubicBezTo>
                  <a:pt x="9864" y="450874"/>
                  <a:pt x="0" y="463109"/>
                  <a:pt x="0" y="477078"/>
                </a:cubicBezTo>
                <a:cubicBezTo>
                  <a:pt x="0" y="547894"/>
                  <a:pt x="1610" y="619260"/>
                  <a:pt x="13252" y="689113"/>
                </a:cubicBezTo>
                <a:cubicBezTo>
                  <a:pt x="15306" y="701437"/>
                  <a:pt x="30922" y="706782"/>
                  <a:pt x="39757" y="715617"/>
                </a:cubicBezTo>
                <a:cubicBezTo>
                  <a:pt x="44174" y="733287"/>
                  <a:pt x="43973" y="752812"/>
                  <a:pt x="53009" y="768626"/>
                </a:cubicBezTo>
                <a:cubicBezTo>
                  <a:pt x="62307" y="784898"/>
                  <a:pt x="80767" y="793985"/>
                  <a:pt x="92765" y="808383"/>
                </a:cubicBezTo>
                <a:cubicBezTo>
                  <a:pt x="102961" y="820619"/>
                  <a:pt x="108782" y="836153"/>
                  <a:pt x="119270" y="848139"/>
                </a:cubicBezTo>
                <a:cubicBezTo>
                  <a:pt x="139839" y="871646"/>
                  <a:pt x="163443" y="892313"/>
                  <a:pt x="185530" y="914400"/>
                </a:cubicBezTo>
                <a:cubicBezTo>
                  <a:pt x="194365" y="923235"/>
                  <a:pt x="200182" y="936953"/>
                  <a:pt x="212035" y="940904"/>
                </a:cubicBezTo>
                <a:cubicBezTo>
                  <a:pt x="225287" y="945322"/>
                  <a:pt x="239580" y="947373"/>
                  <a:pt x="251791" y="954157"/>
                </a:cubicBezTo>
                <a:cubicBezTo>
                  <a:pt x="279636" y="969627"/>
                  <a:pt x="301084" y="997092"/>
                  <a:pt x="331304" y="1007165"/>
                </a:cubicBezTo>
                <a:cubicBezTo>
                  <a:pt x="426633" y="1038941"/>
                  <a:pt x="307580" y="1000386"/>
                  <a:pt x="424070" y="1033670"/>
                </a:cubicBezTo>
                <a:cubicBezTo>
                  <a:pt x="437501" y="1037508"/>
                  <a:pt x="449965" y="1045189"/>
                  <a:pt x="463826" y="1046922"/>
                </a:cubicBezTo>
                <a:cubicBezTo>
                  <a:pt x="556292" y="1058480"/>
                  <a:pt x="742122" y="1073426"/>
                  <a:pt x="742122" y="1073426"/>
                </a:cubicBezTo>
                <a:cubicBezTo>
                  <a:pt x="868411" y="1062902"/>
                  <a:pt x="873041" y="1082340"/>
                  <a:pt x="954157" y="1033670"/>
                </a:cubicBezTo>
                <a:cubicBezTo>
                  <a:pt x="981472" y="1017281"/>
                  <a:pt x="1033670" y="980661"/>
                  <a:pt x="1033670" y="980661"/>
                </a:cubicBezTo>
                <a:cubicBezTo>
                  <a:pt x="1042505" y="967409"/>
                  <a:pt x="1047938" y="951100"/>
                  <a:pt x="1060174" y="940904"/>
                </a:cubicBezTo>
                <a:cubicBezTo>
                  <a:pt x="1161057" y="856835"/>
                  <a:pt x="1075113" y="971505"/>
                  <a:pt x="1139687" y="874644"/>
                </a:cubicBezTo>
                <a:lnTo>
                  <a:pt x="1179443" y="755374"/>
                </a:lnTo>
                <a:lnTo>
                  <a:pt x="1192696" y="715617"/>
                </a:lnTo>
                <a:cubicBezTo>
                  <a:pt x="1190359" y="692249"/>
                  <a:pt x="1184988" y="573947"/>
                  <a:pt x="1166191" y="530087"/>
                </a:cubicBezTo>
                <a:cubicBezTo>
                  <a:pt x="1159917" y="515448"/>
                  <a:pt x="1148522" y="503582"/>
                  <a:pt x="1139687" y="490330"/>
                </a:cubicBezTo>
                <a:cubicBezTo>
                  <a:pt x="1112107" y="380010"/>
                  <a:pt x="1145690" y="489083"/>
                  <a:pt x="1099930" y="397565"/>
                </a:cubicBezTo>
                <a:cubicBezTo>
                  <a:pt x="1065522" y="328751"/>
                  <a:pt x="1111944" y="383076"/>
                  <a:pt x="1060174" y="331304"/>
                </a:cubicBezTo>
                <a:cubicBezTo>
                  <a:pt x="1036849" y="261328"/>
                  <a:pt x="1054671" y="303173"/>
                  <a:pt x="993913" y="212035"/>
                </a:cubicBezTo>
                <a:cubicBezTo>
                  <a:pt x="985078" y="198783"/>
                  <a:pt x="978671" y="183540"/>
                  <a:pt x="967409" y="172278"/>
                </a:cubicBezTo>
                <a:cubicBezTo>
                  <a:pt x="958574" y="163443"/>
                  <a:pt x="948709" y="155530"/>
                  <a:pt x="940904" y="145774"/>
                </a:cubicBezTo>
                <a:cubicBezTo>
                  <a:pt x="930954" y="133337"/>
                  <a:pt x="924596" y="118253"/>
                  <a:pt x="914400" y="106017"/>
                </a:cubicBezTo>
                <a:cubicBezTo>
                  <a:pt x="902402" y="91619"/>
                  <a:pt x="891026" y="75363"/>
                  <a:pt x="874643" y="66261"/>
                </a:cubicBezTo>
                <a:cubicBezTo>
                  <a:pt x="850221" y="52693"/>
                  <a:pt x="795130" y="39757"/>
                  <a:pt x="795130" y="39757"/>
                </a:cubicBezTo>
                <a:cubicBezTo>
                  <a:pt x="786295" y="30922"/>
                  <a:pt x="780110" y="18174"/>
                  <a:pt x="768626" y="13252"/>
                </a:cubicBezTo>
                <a:cubicBezTo>
                  <a:pt x="747923" y="4379"/>
                  <a:pt x="724889" y="0"/>
                  <a:pt x="702365" y="0"/>
                </a:cubicBezTo>
                <a:cubicBezTo>
                  <a:pt x="587428" y="0"/>
                  <a:pt x="472661" y="8835"/>
                  <a:pt x="357809" y="13252"/>
                </a:cubicBezTo>
                <a:cubicBezTo>
                  <a:pt x="248664" y="49635"/>
                  <a:pt x="298051" y="20002"/>
                  <a:pt x="212035" y="106017"/>
                </a:cubicBezTo>
                <a:cubicBezTo>
                  <a:pt x="203200" y="114852"/>
                  <a:pt x="192461" y="122126"/>
                  <a:pt x="185530" y="132522"/>
                </a:cubicBezTo>
                <a:cubicBezTo>
                  <a:pt x="176695" y="145774"/>
                  <a:pt x="169391" y="160185"/>
                  <a:pt x="159026" y="172278"/>
                </a:cubicBezTo>
                <a:cubicBezTo>
                  <a:pt x="142764" y="191251"/>
                  <a:pt x="106017" y="225287"/>
                  <a:pt x="106017" y="225287"/>
                </a:cubicBezTo>
                <a:lnTo>
                  <a:pt x="79513" y="304800"/>
                </a:lnTo>
                <a:cubicBezTo>
                  <a:pt x="75096" y="318052"/>
                  <a:pt x="72508" y="332063"/>
                  <a:pt x="66261" y="344557"/>
                </a:cubicBezTo>
                <a:lnTo>
                  <a:pt x="26504" y="371061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</p:spPr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4"/>
          <p:cNvSpPr txBox="1">
            <a:spLocks noChangeArrowheads="1"/>
          </p:cNvSpPr>
          <p:nvPr/>
        </p:nvSpPr>
        <p:spPr bwMode="auto">
          <a:xfrm>
            <a:off x="1311275" y="639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длиннее углеводородная  цепь, тем эффективнее флотация, но </a:t>
            </a:r>
            <a:r>
              <a:rPr lang="ru-RU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хуже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растворимость.</a:t>
            </a:r>
            <a:endParaRPr lang="fr-FR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355600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Механизм </a:t>
            </a:r>
            <a:r>
              <a:rPr lang="ru-RU" sz="5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действия </a:t>
            </a:r>
            <a:r>
              <a:rPr lang="ru-RU" sz="54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ксантогенатов.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Гипотеза Шведова</a:t>
            </a:r>
          </a:p>
        </p:txBody>
      </p:sp>
      <p:graphicFrame>
        <p:nvGraphicFramePr>
          <p:cNvPr id="44037" name="Object 8"/>
          <p:cNvGraphicFramePr>
            <a:graphicFrameLocks noChangeAspect="1"/>
          </p:cNvGraphicFramePr>
          <p:nvPr/>
        </p:nvGraphicFramePr>
        <p:xfrm>
          <a:off x="1300163" y="3373438"/>
          <a:ext cx="6019800" cy="1023937"/>
        </p:xfrm>
        <a:graphic>
          <a:graphicData uri="http://schemas.openxmlformats.org/presentationml/2006/ole">
            <p:oleObj spid="_x0000_s23554" name="Формула" r:id="rId3" imgW="1968480" imgH="317160" progId="Equation.3">
              <p:embed/>
            </p:oleObj>
          </a:graphicData>
        </a:graphic>
      </p:graphicFrame>
      <p:sp>
        <p:nvSpPr>
          <p:cNvPr id="23558" name="Text Box 15"/>
          <p:cNvSpPr txBox="1">
            <a:spLocks noChangeArrowheads="1"/>
          </p:cNvSpPr>
          <p:nvPr/>
        </p:nvSpPr>
        <p:spPr bwMode="auto">
          <a:xfrm>
            <a:off x="0" y="2801938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Произведение растворимости галенита:</a:t>
            </a:r>
            <a:endParaRPr lang="fr-FR" sz="3200" b="1"/>
          </a:p>
        </p:txBody>
      </p:sp>
      <p:sp>
        <p:nvSpPr>
          <p:cNvPr id="23559" name="Text Box 15"/>
          <p:cNvSpPr txBox="1">
            <a:spLocks noChangeArrowheads="1"/>
          </p:cNvSpPr>
          <p:nvPr/>
        </p:nvSpPr>
        <p:spPr bwMode="auto">
          <a:xfrm>
            <a:off x="0" y="4373563"/>
            <a:ext cx="9144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Произведение растворимости этилового ксантогената свинца:</a:t>
            </a:r>
            <a:endParaRPr lang="fr-FR" sz="3200" b="1"/>
          </a:p>
        </p:txBody>
      </p:sp>
      <p:graphicFrame>
        <p:nvGraphicFramePr>
          <p:cNvPr id="2" name="Object 22"/>
          <p:cNvGraphicFramePr>
            <a:graphicFrameLocks noChangeAspect="1"/>
          </p:cNvGraphicFramePr>
          <p:nvPr/>
        </p:nvGraphicFramePr>
        <p:xfrm>
          <a:off x="1243013" y="5373688"/>
          <a:ext cx="6135687" cy="1023937"/>
        </p:xfrm>
        <a:graphic>
          <a:graphicData uri="http://schemas.openxmlformats.org/presentationml/2006/ole">
            <p:oleObj spid="_x0000_s23555" name="Формула" r:id="rId4" imgW="2006280" imgH="317160" progId="Equation.3">
              <p:embed/>
            </p:oleObj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57188" y="571500"/>
            <a:ext cx="5929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Следовательно, анионы</a:t>
            </a:r>
          </a:p>
        </p:txBody>
      </p:sp>
      <p:graphicFrame>
        <p:nvGraphicFramePr>
          <p:cNvPr id="44037" name="Object 8"/>
          <p:cNvGraphicFramePr>
            <a:graphicFrameLocks noChangeAspect="1"/>
          </p:cNvGraphicFramePr>
          <p:nvPr/>
        </p:nvGraphicFramePr>
        <p:xfrm>
          <a:off x="6786563" y="214313"/>
          <a:ext cx="1262062" cy="1330325"/>
        </p:xfrm>
        <a:graphic>
          <a:graphicData uri="http://schemas.openxmlformats.org/presentationml/2006/ole">
            <p:oleObj spid="_x0000_s24578" name="Формула" r:id="rId3" imgW="279360" imgH="279360" progId="Equation.3">
              <p:embed/>
            </p:oleObj>
          </a:graphicData>
        </a:graphic>
      </p:graphicFrame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357188" y="1643063"/>
            <a:ext cx="7715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/>
              <a:t>не могут </a:t>
            </a:r>
            <a:r>
              <a:rPr lang="ru-RU" sz="3600" b="1"/>
              <a:t>вытесняться </a:t>
            </a:r>
            <a:r>
              <a:rPr lang="ru-RU" sz="3600" b="1" smtClean="0"/>
              <a:t>анионами.</a:t>
            </a:r>
            <a:endParaRPr lang="ru-RU" sz="3600" b="1" dirty="0"/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76238" y="2286000"/>
          <a:ext cx="1158875" cy="1285875"/>
        </p:xfrm>
        <a:graphic>
          <a:graphicData uri="http://schemas.openxmlformats.org/presentationml/2006/ole">
            <p:oleObj spid="_x0000_s24579" name="Формула" r:id="rId4" imgW="253800" imgH="266400" progId="Equation.3">
              <p:embed/>
            </p:oleObj>
          </a:graphicData>
        </a:graphic>
      </p:graphicFrame>
      <p:sp>
        <p:nvSpPr>
          <p:cNvPr id="24583" name="Rectangle 5"/>
          <p:cNvSpPr>
            <a:spLocks noChangeArrowheads="1"/>
          </p:cNvSpPr>
          <p:nvPr/>
        </p:nvSpPr>
        <p:spPr bwMode="auto">
          <a:xfrm>
            <a:off x="1428750" y="2857500"/>
            <a:ext cx="7247706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600" b="1" dirty="0"/>
              <a:t>- </a:t>
            </a:r>
            <a:r>
              <a:rPr lang="ru-RU" sz="3600" b="1" dirty="0" err="1"/>
              <a:t>ксантогената</a:t>
            </a:r>
            <a:r>
              <a:rPr lang="ru-RU" sz="3600" b="1"/>
              <a:t>, </a:t>
            </a:r>
            <a:r>
              <a:rPr lang="ru-RU" sz="3600" b="1" smtClean="0"/>
              <a:t>т.к. </a:t>
            </a:r>
            <a:r>
              <a:rPr lang="ru-RU" sz="3600" b="1" dirty="0"/>
              <a:t>сульфиды образуют с металлами более прочные соединения, </a:t>
            </a:r>
            <a:r>
              <a:rPr lang="ru-RU" sz="3600" b="1"/>
              <a:t>чем </a:t>
            </a:r>
            <a:r>
              <a:rPr lang="ru-RU" sz="3600" b="1" smtClean="0"/>
              <a:t>ксантогенаты.</a:t>
            </a:r>
            <a:endParaRPr lang="ru-RU" sz="3600" b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35560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/>
              <a:t>    По </a:t>
            </a:r>
            <a:r>
              <a:rPr lang="ru-RU" sz="3200" b="1" dirty="0"/>
              <a:t>гипотезе Шведова на поверхности сульфидов образуются </a:t>
            </a:r>
            <a:r>
              <a:rPr lang="ru-RU" sz="3200" b="1" dirty="0" err="1" smtClean="0"/>
              <a:t>сульфидоокислен-ные</a:t>
            </a:r>
            <a:r>
              <a:rPr lang="ru-RU" sz="3200" b="1" dirty="0" smtClean="0"/>
              <a:t> </a:t>
            </a:r>
            <a:r>
              <a:rPr lang="ru-RU" sz="3200" b="1"/>
              <a:t>соединения </a:t>
            </a:r>
            <a:r>
              <a:rPr lang="ru-RU" sz="3200" b="1" smtClean="0"/>
              <a:t>типа.</a:t>
            </a:r>
            <a:endParaRPr lang="ru-RU" sz="3200" b="1" dirty="0"/>
          </a:p>
        </p:txBody>
      </p:sp>
      <p:graphicFrame>
        <p:nvGraphicFramePr>
          <p:cNvPr id="44037" name="Object 8"/>
          <p:cNvGraphicFramePr>
            <a:graphicFrameLocks noChangeAspect="1"/>
          </p:cNvGraphicFramePr>
          <p:nvPr/>
        </p:nvGraphicFramePr>
        <p:xfrm>
          <a:off x="1722438" y="2143125"/>
          <a:ext cx="4630737" cy="1298575"/>
        </p:xfrm>
        <a:graphic>
          <a:graphicData uri="http://schemas.openxmlformats.org/presentationml/2006/ole">
            <p:oleObj spid="_x0000_s25602" name="Формула" r:id="rId3" imgW="1002960" imgH="266400" progId="Equation.3">
              <p:embed/>
            </p:oleObj>
          </a:graphicData>
        </a:graphic>
      </p:graphicFrame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85750" y="3429000"/>
            <a:ext cx="8358188" cy="3006725"/>
            <a:chOff x="285720" y="3429000"/>
            <a:chExt cx="8358246" cy="3006044"/>
          </a:xfrm>
        </p:grpSpPr>
        <p:sp>
          <p:nvSpPr>
            <p:cNvPr id="25607" name="Text Box 15"/>
            <p:cNvSpPr txBox="1">
              <a:spLocks noChangeArrowheads="1"/>
            </p:cNvSpPr>
            <p:nvPr/>
          </p:nvSpPr>
          <p:spPr bwMode="auto">
            <a:xfrm>
              <a:off x="357158" y="4143380"/>
              <a:ext cx="350043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/>
                <a:t>Именно анионы</a:t>
              </a:r>
              <a:endParaRPr lang="fr-FR" sz="3200" b="1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143372" y="3429000"/>
            <a:ext cx="2051050" cy="1546225"/>
          </p:xfrm>
          <a:graphic>
            <a:graphicData uri="http://schemas.openxmlformats.org/presentationml/2006/ole">
              <p:oleObj spid="_x0000_s25603" name="Формула" r:id="rId4" imgW="444240" imgH="317160" progId="Equation.3">
                <p:embed/>
              </p:oleObj>
            </a:graphicData>
          </a:graphic>
        </p:graphicFrame>
        <p:sp>
          <p:nvSpPr>
            <p:cNvPr id="25608" name="Text Box 15"/>
            <p:cNvSpPr txBox="1">
              <a:spLocks noChangeArrowheads="1"/>
            </p:cNvSpPr>
            <p:nvPr/>
          </p:nvSpPr>
          <p:spPr bwMode="auto">
            <a:xfrm>
              <a:off x="285720" y="5357826"/>
              <a:ext cx="8358246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 dirty="0"/>
                <a:t>(кислородсодержащие) </a:t>
              </a:r>
              <a:r>
                <a:rPr lang="ru-RU" sz="3200" b="1"/>
                <a:t>вытесняются </a:t>
              </a:r>
              <a:r>
                <a:rPr lang="ru-RU" sz="3200" b="1" smtClean="0"/>
                <a:t>ксантогенатами.</a:t>
              </a:r>
              <a:endParaRPr lang="fr-FR" sz="3200" b="1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0" y="620688"/>
            <a:ext cx="88582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Таким образом:</a:t>
            </a:r>
          </a:p>
          <a:p>
            <a:pPr marL="742950" indent="-742950" algn="just">
              <a:buFontTx/>
              <a:buAutoNum type="arabicPeriod"/>
              <a:defRPr/>
            </a:pP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Небольшое окисление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суль-фидов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необходимо для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флота-ции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их </a:t>
            </a:r>
            <a:r>
              <a:rPr lang="ru-RU" sz="40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ксантогенатами.</a:t>
            </a:r>
            <a:endParaRPr lang="ru-RU" sz="40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indent="-742950" algn="just">
              <a:buFontTx/>
              <a:buAutoNum type="arabicPeriod"/>
              <a:defRPr/>
            </a:pP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Чрезмерное окисление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приво-дит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 большим потерям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кол-лектора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химическую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реак-цию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ксантогената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пленкой </a:t>
            </a:r>
            <a:r>
              <a:rPr lang="ru-RU" sz="4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окисленного </a:t>
            </a:r>
            <a:r>
              <a:rPr lang="ru-RU" sz="40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соединения.</a:t>
            </a:r>
            <a:endParaRPr lang="ru-RU" sz="40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57188" y="1357313"/>
            <a:ext cx="84632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742950" algn="just">
              <a:defRPr/>
            </a:pPr>
            <a:r>
              <a:rPr lang="ru-RU" sz="40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Взаимодействие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сульфгид-рильных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коллекторов с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суль-фидоокисленным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поверхност-ным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соединением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представляет обменную хемосорбцию с </a:t>
            </a:r>
            <a:r>
              <a:rPr lang="ru-RU" sz="4000" b="1" dirty="0" err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обра-зованием</a:t>
            </a:r>
            <a:r>
              <a:rPr lang="ru-RU" sz="4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менее </a:t>
            </a:r>
            <a:r>
              <a:rPr lang="ru-RU" sz="4000" b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растворимого </a:t>
            </a:r>
            <a:r>
              <a:rPr lang="ru-RU" sz="40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соединения.</a:t>
            </a:r>
            <a:endParaRPr lang="ru-RU" sz="40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1785938" y="2714625"/>
            <a:ext cx="5264150" cy="1657350"/>
            <a:chOff x="1785917" y="1571621"/>
            <a:chExt cx="5264170" cy="1656991"/>
          </a:xfrm>
        </p:grpSpPr>
        <p:graphicFrame>
          <p:nvGraphicFramePr>
            <p:cNvPr id="4" name="Object 24"/>
            <p:cNvGraphicFramePr>
              <a:graphicFrameLocks noChangeAspect="1"/>
            </p:cNvGraphicFramePr>
            <p:nvPr/>
          </p:nvGraphicFramePr>
          <p:xfrm>
            <a:off x="3805237" y="2019300"/>
            <a:ext cx="552448" cy="671603"/>
          </p:xfrm>
          <a:graphic>
            <a:graphicData uri="http://schemas.openxmlformats.org/presentationml/2006/ole">
              <p:oleObj spid="_x0000_s26632" name="Формула" r:id="rId3" imgW="164880" imgH="190440" progId="Equation.3">
                <p:embed/>
              </p:oleObj>
            </a:graphicData>
          </a:graphic>
        </p:graphicFrame>
        <p:cxnSp>
          <p:nvCxnSpPr>
            <p:cNvPr id="12" name="Прямая соединительная линия 11"/>
            <p:cNvCxnSpPr/>
            <p:nvPr/>
          </p:nvCxnSpPr>
          <p:spPr bwMode="auto">
            <a:xfrm rot="10800000" flipV="1">
              <a:off x="4357677" y="2000153"/>
              <a:ext cx="571502" cy="214267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" name="Object 25"/>
            <p:cNvGraphicFramePr>
              <a:graphicFrameLocks noChangeAspect="1"/>
            </p:cNvGraphicFramePr>
            <p:nvPr/>
          </p:nvGraphicFramePr>
          <p:xfrm>
            <a:off x="5138737" y="1571621"/>
            <a:ext cx="459947" cy="704855"/>
          </p:xfrm>
          <a:graphic>
            <a:graphicData uri="http://schemas.openxmlformats.org/presentationml/2006/ole">
              <p:oleObj spid="_x0000_s26633" name="Формула" r:id="rId4" imgW="139680" imgH="203040" progId="Equation.3">
                <p:embed/>
              </p:oleObj>
            </a:graphicData>
          </a:graphic>
        </p:graphicFrame>
        <p:cxnSp>
          <p:nvCxnSpPr>
            <p:cNvPr id="14" name="Прямая соединительная линия 13"/>
            <p:cNvCxnSpPr/>
            <p:nvPr/>
          </p:nvCxnSpPr>
          <p:spPr bwMode="auto">
            <a:xfrm rot="10800000" flipV="1">
              <a:off x="4429114" y="2071576"/>
              <a:ext cx="571502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 bwMode="auto">
            <a:xfrm rot="10800000">
              <a:off x="3286110" y="2071576"/>
              <a:ext cx="428627" cy="144431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 bwMode="auto">
            <a:xfrm rot="10800000">
              <a:off x="4357677" y="2500108"/>
              <a:ext cx="642939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 bwMode="auto">
            <a:xfrm rot="10800000">
              <a:off x="5572118" y="2857217"/>
              <a:ext cx="642940" cy="1588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Object 27"/>
            <p:cNvGraphicFramePr>
              <a:graphicFrameLocks noChangeAspect="1"/>
            </p:cNvGraphicFramePr>
            <p:nvPr/>
          </p:nvGraphicFramePr>
          <p:xfrm>
            <a:off x="6476999" y="2592389"/>
            <a:ext cx="573088" cy="601662"/>
          </p:xfrm>
          <a:graphic>
            <a:graphicData uri="http://schemas.openxmlformats.org/presentationml/2006/ole">
              <p:oleObj spid="_x0000_s26634" name="Формула" r:id="rId5" imgW="190440" imgH="190440" progId="Equation.3">
                <p:embed/>
              </p:oleObj>
            </a:graphicData>
          </a:graphic>
        </p:graphicFrame>
        <p:graphicFrame>
          <p:nvGraphicFramePr>
            <p:cNvPr id="9" name="Object 6"/>
            <p:cNvGraphicFramePr>
              <a:graphicFrameLocks noChangeAspect="1"/>
            </p:cNvGraphicFramePr>
            <p:nvPr/>
          </p:nvGraphicFramePr>
          <p:xfrm>
            <a:off x="5143503" y="2571753"/>
            <a:ext cx="428628" cy="656859"/>
          </p:xfrm>
          <a:graphic>
            <a:graphicData uri="http://schemas.openxmlformats.org/presentationml/2006/ole">
              <p:oleObj spid="_x0000_s26635" name="Формула" r:id="rId6" imgW="139680" imgH="203040" progId="Equation.3">
                <p:embed/>
              </p:oleObj>
            </a:graphicData>
          </a:graphic>
        </p:graphicFrame>
        <p:graphicFrame>
          <p:nvGraphicFramePr>
            <p:cNvPr id="10" name="Object 8"/>
            <p:cNvGraphicFramePr>
              <a:graphicFrameLocks noChangeAspect="1"/>
            </p:cNvGraphicFramePr>
            <p:nvPr/>
          </p:nvGraphicFramePr>
          <p:xfrm>
            <a:off x="1787526" y="2551113"/>
            <a:ext cx="1436687" cy="655637"/>
          </p:xfrm>
          <a:graphic>
            <a:graphicData uri="http://schemas.openxmlformats.org/presentationml/2006/ole">
              <p:oleObj spid="_x0000_s26636" name="Формула" r:id="rId7" imgW="469800" imgH="203040" progId="Equation.3">
                <p:embed/>
              </p:oleObj>
            </a:graphicData>
          </a:graphic>
        </p:graphicFrame>
        <p:cxnSp>
          <p:nvCxnSpPr>
            <p:cNvPr id="22" name="Прямая соединительная линия 21"/>
            <p:cNvCxnSpPr/>
            <p:nvPr/>
          </p:nvCxnSpPr>
          <p:spPr bwMode="auto">
            <a:xfrm rot="10800000" flipV="1">
              <a:off x="3286110" y="2500108"/>
              <a:ext cx="428627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10"/>
            <p:cNvGraphicFramePr>
              <a:graphicFrameLocks noChangeAspect="1"/>
            </p:cNvGraphicFramePr>
            <p:nvPr/>
          </p:nvGraphicFramePr>
          <p:xfrm>
            <a:off x="1785917" y="1571621"/>
            <a:ext cx="1436687" cy="655637"/>
          </p:xfrm>
          <a:graphic>
            <a:graphicData uri="http://schemas.openxmlformats.org/presentationml/2006/ole">
              <p:oleObj spid="_x0000_s26637" name="Формула" r:id="rId8" imgW="469800" imgH="203040" progId="Equation.3">
                <p:embed/>
              </p:oleObj>
            </a:graphicData>
          </a:graphic>
        </p:graphicFrame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1938338" y="2867025"/>
            <a:ext cx="5456237" cy="1657350"/>
            <a:chOff x="1785917" y="1571621"/>
            <a:chExt cx="5456257" cy="1656991"/>
          </a:xfrm>
        </p:grpSpPr>
        <p:graphicFrame>
          <p:nvGraphicFramePr>
            <p:cNvPr id="44037" name="Object 16"/>
            <p:cNvGraphicFramePr>
              <a:graphicFrameLocks noChangeAspect="1"/>
            </p:cNvGraphicFramePr>
            <p:nvPr/>
          </p:nvGraphicFramePr>
          <p:xfrm>
            <a:off x="3805237" y="2019300"/>
            <a:ext cx="552448" cy="671603"/>
          </p:xfrm>
          <a:graphic>
            <a:graphicData uri="http://schemas.openxmlformats.org/presentationml/2006/ole">
              <p:oleObj spid="_x0000_s26626" name="Формула" r:id="rId9" imgW="164880" imgH="190440" progId="Equation.3">
                <p:embed/>
              </p:oleObj>
            </a:graphicData>
          </a:graphic>
        </p:graphicFrame>
        <p:cxnSp>
          <p:nvCxnSpPr>
            <p:cNvPr id="45" name="Прямая соединительная линия 44"/>
            <p:cNvCxnSpPr/>
            <p:nvPr/>
          </p:nvCxnSpPr>
          <p:spPr bwMode="auto">
            <a:xfrm rot="10800000" flipV="1">
              <a:off x="4357676" y="2000153"/>
              <a:ext cx="571502" cy="214267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3" name="Object 17"/>
            <p:cNvGraphicFramePr>
              <a:graphicFrameLocks noChangeAspect="1"/>
            </p:cNvGraphicFramePr>
            <p:nvPr/>
          </p:nvGraphicFramePr>
          <p:xfrm>
            <a:off x="5138737" y="1571621"/>
            <a:ext cx="459947" cy="704855"/>
          </p:xfrm>
          <a:graphic>
            <a:graphicData uri="http://schemas.openxmlformats.org/presentationml/2006/ole">
              <p:oleObj spid="_x0000_s26627" name="Формула" r:id="rId10" imgW="139680" imgH="203040" progId="Equation.3">
                <p:embed/>
              </p:oleObj>
            </a:graphicData>
          </a:graphic>
        </p:graphicFrame>
        <p:cxnSp>
          <p:nvCxnSpPr>
            <p:cNvPr id="47" name="Прямая соединительная линия 46"/>
            <p:cNvCxnSpPr/>
            <p:nvPr/>
          </p:nvCxnSpPr>
          <p:spPr bwMode="auto">
            <a:xfrm rot="10800000" flipV="1">
              <a:off x="4429114" y="2071576"/>
              <a:ext cx="571502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 bwMode="auto">
            <a:xfrm rot="10800000">
              <a:off x="3286109" y="2071576"/>
              <a:ext cx="428627" cy="144431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 bwMode="auto">
            <a:xfrm rot="10800000">
              <a:off x="4357676" y="2500108"/>
              <a:ext cx="642939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 bwMode="auto">
            <a:xfrm rot="10800000">
              <a:off x="5572118" y="2857217"/>
              <a:ext cx="642940" cy="1588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8" name="Object 18"/>
            <p:cNvGraphicFramePr>
              <a:graphicFrameLocks noChangeAspect="1"/>
            </p:cNvGraphicFramePr>
            <p:nvPr/>
          </p:nvGraphicFramePr>
          <p:xfrm>
            <a:off x="6286499" y="2571751"/>
            <a:ext cx="955675" cy="642938"/>
          </p:xfrm>
          <a:graphic>
            <a:graphicData uri="http://schemas.openxmlformats.org/presentationml/2006/ole">
              <p:oleObj spid="_x0000_s26628" name="Формула" r:id="rId11" imgW="317160" imgH="203040" progId="Equation.3">
                <p:embed/>
              </p:oleObj>
            </a:graphicData>
          </a:graphic>
        </p:graphicFrame>
        <p:graphicFrame>
          <p:nvGraphicFramePr>
            <p:cNvPr id="19" name="Object 19"/>
            <p:cNvGraphicFramePr>
              <a:graphicFrameLocks noChangeAspect="1"/>
            </p:cNvGraphicFramePr>
            <p:nvPr/>
          </p:nvGraphicFramePr>
          <p:xfrm>
            <a:off x="5143503" y="2571753"/>
            <a:ext cx="428628" cy="656859"/>
          </p:xfrm>
          <a:graphic>
            <a:graphicData uri="http://schemas.openxmlformats.org/presentationml/2006/ole">
              <p:oleObj spid="_x0000_s26629" name="Формула" r:id="rId12" imgW="139680" imgH="203040" progId="Equation.3">
                <p:embed/>
              </p:oleObj>
            </a:graphicData>
          </a:graphic>
        </p:graphicFrame>
        <p:graphicFrame>
          <p:nvGraphicFramePr>
            <p:cNvPr id="20" name="Object 20"/>
            <p:cNvGraphicFramePr>
              <a:graphicFrameLocks noChangeAspect="1"/>
            </p:cNvGraphicFramePr>
            <p:nvPr/>
          </p:nvGraphicFramePr>
          <p:xfrm>
            <a:off x="1787526" y="2551113"/>
            <a:ext cx="1436687" cy="655637"/>
          </p:xfrm>
          <a:graphic>
            <a:graphicData uri="http://schemas.openxmlformats.org/presentationml/2006/ole">
              <p:oleObj spid="_x0000_s26630" name="Формула" r:id="rId13" imgW="469800" imgH="203040" progId="Equation.3">
                <p:embed/>
              </p:oleObj>
            </a:graphicData>
          </a:graphic>
        </p:graphicFrame>
        <p:cxnSp>
          <p:nvCxnSpPr>
            <p:cNvPr id="54" name="Прямая соединительная линия 53"/>
            <p:cNvCxnSpPr/>
            <p:nvPr/>
          </p:nvCxnSpPr>
          <p:spPr bwMode="auto">
            <a:xfrm rot="10800000" flipV="1">
              <a:off x="3286109" y="2500108"/>
              <a:ext cx="428627" cy="214266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1" name="Object 21"/>
            <p:cNvGraphicFramePr>
              <a:graphicFrameLocks noChangeAspect="1"/>
            </p:cNvGraphicFramePr>
            <p:nvPr/>
          </p:nvGraphicFramePr>
          <p:xfrm>
            <a:off x="1785917" y="1571621"/>
            <a:ext cx="1436687" cy="655637"/>
          </p:xfrm>
          <a:graphic>
            <a:graphicData uri="http://schemas.openxmlformats.org/presentationml/2006/ole">
              <p:oleObj spid="_x0000_s26631" name="Формула" r:id="rId14" imgW="469800" imgH="203040" progId="Equation.3">
                <p:embed/>
              </p:oleObj>
            </a:graphicData>
          </a:graphic>
        </p:graphicFrame>
      </p:grpSp>
      <p:sp>
        <p:nvSpPr>
          <p:cNvPr id="56" name="Text Box 15"/>
          <p:cNvSpPr txBox="1">
            <a:spLocks noChangeArrowheads="1"/>
          </p:cNvSpPr>
          <p:nvPr/>
        </p:nvSpPr>
        <p:spPr bwMode="auto">
          <a:xfrm>
            <a:off x="0" y="314325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Устойчивы в кислой среде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 bwMode="auto">
          <a:xfrm>
            <a:off x="395536" y="332656"/>
            <a:ext cx="8358187" cy="1143000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Реагенты аэрофлоты</a:t>
            </a:r>
            <a:endParaRPr lang="ru-RU" sz="4400" kern="0" dirty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14688" y="500063"/>
            <a:ext cx="21447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Амины</a:t>
            </a:r>
            <a:endParaRPr lang="ru-RU" sz="4800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28625" y="357188"/>
            <a:ext cx="8358188" cy="1143000"/>
          </a:xfrm>
          <a:prstGeom prst="rect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5400" kern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Катионные </a:t>
            </a:r>
            <a:r>
              <a:rPr lang="ru-RU" sz="5400" kern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собиратели</a:t>
            </a:r>
            <a:endParaRPr lang="ru-RU" sz="5400" kern="0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1500188" y="4214813"/>
            <a:ext cx="3073400" cy="1593850"/>
            <a:chOff x="2212974" y="1592264"/>
            <a:chExt cx="3073418" cy="1593850"/>
          </a:xfrm>
        </p:grpSpPr>
        <p:graphicFrame>
          <p:nvGraphicFramePr>
            <p:cNvPr id="5" name="Object 24"/>
            <p:cNvGraphicFramePr>
              <a:graphicFrameLocks noChangeAspect="1"/>
            </p:cNvGraphicFramePr>
            <p:nvPr/>
          </p:nvGraphicFramePr>
          <p:xfrm>
            <a:off x="3355982" y="2020892"/>
            <a:ext cx="679450" cy="715963"/>
          </p:xfrm>
          <a:graphic>
            <a:graphicData uri="http://schemas.openxmlformats.org/presentationml/2006/ole">
              <p:oleObj spid="_x0000_s27658" name="Формула" r:id="rId3" imgW="203040" imgH="203040" progId="Equation.3">
                <p:embed/>
              </p:oleObj>
            </a:graphicData>
          </a:graphic>
        </p:graphicFrame>
        <p:cxnSp>
          <p:nvCxnSpPr>
            <p:cNvPr id="19" name="Прямая соединительная линия 18"/>
            <p:cNvCxnSpPr/>
            <p:nvPr/>
          </p:nvCxnSpPr>
          <p:spPr bwMode="auto">
            <a:xfrm rot="10800000">
              <a:off x="2786064" y="2000251"/>
              <a:ext cx="428628" cy="144463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10800000">
              <a:off x="3998921" y="2378076"/>
              <a:ext cx="642942" cy="1588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Object 27"/>
            <p:cNvGraphicFramePr>
              <a:graphicFrameLocks noChangeAspect="1"/>
            </p:cNvGraphicFramePr>
            <p:nvPr/>
          </p:nvGraphicFramePr>
          <p:xfrm>
            <a:off x="4713304" y="2092330"/>
            <a:ext cx="573088" cy="601662"/>
          </p:xfrm>
          <a:graphic>
            <a:graphicData uri="http://schemas.openxmlformats.org/presentationml/2006/ole">
              <p:oleObj spid="_x0000_s27659" name="Формула" r:id="rId4" imgW="190440" imgH="190440" progId="Equation.3">
                <p:embed/>
              </p:oleObj>
            </a:graphicData>
          </a:graphic>
        </p:graphicFrame>
        <p:graphicFrame>
          <p:nvGraphicFramePr>
            <p:cNvPr id="7" name="Object 8"/>
            <p:cNvGraphicFramePr>
              <a:graphicFrameLocks noChangeAspect="1"/>
            </p:cNvGraphicFramePr>
            <p:nvPr/>
          </p:nvGraphicFramePr>
          <p:xfrm>
            <a:off x="2214562" y="2571751"/>
            <a:ext cx="582612" cy="614363"/>
          </p:xfrm>
          <a:graphic>
            <a:graphicData uri="http://schemas.openxmlformats.org/presentationml/2006/ole">
              <p:oleObj spid="_x0000_s27660" name="Формула" r:id="rId5" imgW="190440" imgH="190440" progId="Equation.3">
                <p:embed/>
              </p:oleObj>
            </a:graphicData>
          </a:graphic>
        </p:graphicFrame>
        <p:cxnSp>
          <p:nvCxnSpPr>
            <p:cNvPr id="25" name="Прямая соединительная линия 24"/>
            <p:cNvCxnSpPr/>
            <p:nvPr/>
          </p:nvCxnSpPr>
          <p:spPr bwMode="auto">
            <a:xfrm rot="10800000" flipV="1">
              <a:off x="2786064" y="2786064"/>
              <a:ext cx="428628" cy="214312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5"/>
            <p:cNvGraphicFramePr>
              <a:graphicFrameLocks noChangeAspect="1"/>
            </p:cNvGraphicFramePr>
            <p:nvPr/>
          </p:nvGraphicFramePr>
          <p:xfrm>
            <a:off x="2212974" y="1592264"/>
            <a:ext cx="582613" cy="614362"/>
          </p:xfrm>
          <a:graphic>
            <a:graphicData uri="http://schemas.openxmlformats.org/presentationml/2006/ole">
              <p:oleObj spid="_x0000_s27661" name="Формула" r:id="rId6" imgW="190440" imgH="190440" progId="Equation.3">
                <p:embed/>
              </p:oleObj>
            </a:graphicData>
          </a:graphic>
        </p:graphicFrame>
      </p:grpSp>
      <p:grpSp>
        <p:nvGrpSpPr>
          <p:cNvPr id="3" name="Группа 26"/>
          <p:cNvGrpSpPr>
            <a:grpSpLocks/>
          </p:cNvGrpSpPr>
          <p:nvPr/>
        </p:nvGrpSpPr>
        <p:grpSpPr bwMode="auto">
          <a:xfrm>
            <a:off x="4429125" y="2928938"/>
            <a:ext cx="3073400" cy="1593850"/>
            <a:chOff x="2212974" y="1592264"/>
            <a:chExt cx="3073418" cy="1593850"/>
          </a:xfrm>
        </p:grpSpPr>
        <p:graphicFrame>
          <p:nvGraphicFramePr>
            <p:cNvPr id="9" name="Object 18"/>
            <p:cNvGraphicFramePr>
              <a:graphicFrameLocks noChangeAspect="1"/>
            </p:cNvGraphicFramePr>
            <p:nvPr/>
          </p:nvGraphicFramePr>
          <p:xfrm>
            <a:off x="3355982" y="2020892"/>
            <a:ext cx="679450" cy="715963"/>
          </p:xfrm>
          <a:graphic>
            <a:graphicData uri="http://schemas.openxmlformats.org/presentationml/2006/ole">
              <p:oleObj spid="_x0000_s27654" name="Формула" r:id="rId7" imgW="203040" imgH="203040" progId="Equation.3">
                <p:embed/>
              </p:oleObj>
            </a:graphicData>
          </a:graphic>
        </p:graphicFrame>
        <p:cxnSp>
          <p:nvCxnSpPr>
            <p:cNvPr id="29" name="Прямая соединительная линия 28"/>
            <p:cNvCxnSpPr/>
            <p:nvPr/>
          </p:nvCxnSpPr>
          <p:spPr bwMode="auto">
            <a:xfrm rot="10800000">
              <a:off x="2786065" y="2000251"/>
              <a:ext cx="428628" cy="144463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 bwMode="auto">
            <a:xfrm rot="10800000">
              <a:off x="3998922" y="2378076"/>
              <a:ext cx="642941" cy="1588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19"/>
            <p:cNvGraphicFramePr>
              <a:graphicFrameLocks noChangeAspect="1"/>
            </p:cNvGraphicFramePr>
            <p:nvPr/>
          </p:nvGraphicFramePr>
          <p:xfrm>
            <a:off x="4713304" y="2092330"/>
            <a:ext cx="573088" cy="601662"/>
          </p:xfrm>
          <a:graphic>
            <a:graphicData uri="http://schemas.openxmlformats.org/presentationml/2006/ole">
              <p:oleObj spid="_x0000_s27655" name="Формула" r:id="rId8" imgW="190440" imgH="190440" progId="Equation.3">
                <p:embed/>
              </p:oleObj>
            </a:graphicData>
          </a:graphic>
        </p:graphicFrame>
        <p:graphicFrame>
          <p:nvGraphicFramePr>
            <p:cNvPr id="11" name="Object 20"/>
            <p:cNvGraphicFramePr>
              <a:graphicFrameLocks noChangeAspect="1"/>
            </p:cNvGraphicFramePr>
            <p:nvPr/>
          </p:nvGraphicFramePr>
          <p:xfrm>
            <a:off x="2214562" y="2571751"/>
            <a:ext cx="582612" cy="614363"/>
          </p:xfrm>
          <a:graphic>
            <a:graphicData uri="http://schemas.openxmlformats.org/presentationml/2006/ole">
              <p:oleObj spid="_x0000_s27656" name="Формула" r:id="rId9" imgW="190440" imgH="190440" progId="Equation.3">
                <p:embed/>
              </p:oleObj>
            </a:graphicData>
          </a:graphic>
        </p:graphicFrame>
        <p:cxnSp>
          <p:nvCxnSpPr>
            <p:cNvPr id="33" name="Прямая соединительная линия 32"/>
            <p:cNvCxnSpPr/>
            <p:nvPr/>
          </p:nvCxnSpPr>
          <p:spPr bwMode="auto">
            <a:xfrm rot="10800000" flipV="1">
              <a:off x="2786065" y="2786064"/>
              <a:ext cx="428628" cy="214312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4" name="Object 17"/>
            <p:cNvGraphicFramePr>
              <a:graphicFrameLocks noChangeAspect="1"/>
            </p:cNvGraphicFramePr>
            <p:nvPr/>
          </p:nvGraphicFramePr>
          <p:xfrm>
            <a:off x="2212974" y="1592264"/>
            <a:ext cx="582613" cy="614362"/>
          </p:xfrm>
          <a:graphic>
            <a:graphicData uri="http://schemas.openxmlformats.org/presentationml/2006/ole">
              <p:oleObj spid="_x0000_s27657" name="Формула" r:id="rId10" imgW="190440" imgH="190440" progId="Equation.3">
                <p:embed/>
              </p:oleObj>
            </a:graphicData>
          </a:graphic>
        </p:graphicFrame>
      </p:grpSp>
      <p:grpSp>
        <p:nvGrpSpPr>
          <p:cNvPr id="4" name="Группа 34"/>
          <p:cNvGrpSpPr>
            <a:grpSpLocks/>
          </p:cNvGrpSpPr>
          <p:nvPr/>
        </p:nvGrpSpPr>
        <p:grpSpPr bwMode="auto">
          <a:xfrm>
            <a:off x="1000125" y="1571625"/>
            <a:ext cx="3073400" cy="1458913"/>
            <a:chOff x="2212974" y="1663702"/>
            <a:chExt cx="3073418" cy="1458918"/>
          </a:xfrm>
        </p:grpSpPr>
        <p:graphicFrame>
          <p:nvGraphicFramePr>
            <p:cNvPr id="44037" name="Object 22"/>
            <p:cNvGraphicFramePr>
              <a:graphicFrameLocks noChangeAspect="1"/>
            </p:cNvGraphicFramePr>
            <p:nvPr/>
          </p:nvGraphicFramePr>
          <p:xfrm>
            <a:off x="3357553" y="2071687"/>
            <a:ext cx="679450" cy="715963"/>
          </p:xfrm>
          <a:graphic>
            <a:graphicData uri="http://schemas.openxmlformats.org/presentationml/2006/ole">
              <p:oleObj spid="_x0000_s27650" name="Формула" r:id="rId11" imgW="203040" imgH="203040" progId="Equation.3">
                <p:embed/>
              </p:oleObj>
            </a:graphicData>
          </a:graphic>
        </p:graphicFrame>
        <p:cxnSp>
          <p:nvCxnSpPr>
            <p:cNvPr id="37" name="Прямая соединительная линия 36"/>
            <p:cNvCxnSpPr/>
            <p:nvPr/>
          </p:nvCxnSpPr>
          <p:spPr bwMode="auto">
            <a:xfrm rot="10680000">
              <a:off x="2782890" y="2419355"/>
              <a:ext cx="573090" cy="30163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 bwMode="auto">
            <a:xfrm rot="10800000" flipV="1">
              <a:off x="3998922" y="2092328"/>
              <a:ext cx="642941" cy="285751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5" name="Object 23"/>
            <p:cNvGraphicFramePr>
              <a:graphicFrameLocks noChangeAspect="1"/>
            </p:cNvGraphicFramePr>
            <p:nvPr/>
          </p:nvGraphicFramePr>
          <p:xfrm>
            <a:off x="4713304" y="1663702"/>
            <a:ext cx="573088" cy="601662"/>
          </p:xfrm>
          <a:graphic>
            <a:graphicData uri="http://schemas.openxmlformats.org/presentationml/2006/ole">
              <p:oleObj spid="_x0000_s27651" name="Формула" r:id="rId12" imgW="190440" imgH="190440" progId="Equation.3">
                <p:embed/>
              </p:oleObj>
            </a:graphicData>
          </a:graphic>
        </p:graphicFrame>
        <p:graphicFrame>
          <p:nvGraphicFramePr>
            <p:cNvPr id="16" name="Object 25"/>
            <p:cNvGraphicFramePr>
              <a:graphicFrameLocks noChangeAspect="1"/>
            </p:cNvGraphicFramePr>
            <p:nvPr/>
          </p:nvGraphicFramePr>
          <p:xfrm>
            <a:off x="2212974" y="2020892"/>
            <a:ext cx="582613" cy="614362"/>
          </p:xfrm>
          <a:graphic>
            <a:graphicData uri="http://schemas.openxmlformats.org/presentationml/2006/ole">
              <p:oleObj spid="_x0000_s27652" name="Формула" r:id="rId13" imgW="190440" imgH="190440" progId="Equation.3">
                <p:embed/>
              </p:oleObj>
            </a:graphicData>
          </a:graphic>
        </p:graphicFrame>
        <p:graphicFrame>
          <p:nvGraphicFramePr>
            <p:cNvPr id="17" name="Object 26"/>
            <p:cNvGraphicFramePr>
              <a:graphicFrameLocks noChangeAspect="1"/>
            </p:cNvGraphicFramePr>
            <p:nvPr/>
          </p:nvGraphicFramePr>
          <p:xfrm>
            <a:off x="4713304" y="2520958"/>
            <a:ext cx="573088" cy="601662"/>
          </p:xfrm>
          <a:graphic>
            <a:graphicData uri="http://schemas.openxmlformats.org/presentationml/2006/ole">
              <p:oleObj spid="_x0000_s27653" name="Формула" r:id="rId14" imgW="190440" imgH="190440" progId="Equation.3">
                <p:embed/>
              </p:oleObj>
            </a:graphicData>
          </a:graphic>
        </p:graphicFrame>
        <p:cxnSp>
          <p:nvCxnSpPr>
            <p:cNvPr id="50" name="Прямая соединительная линия 49"/>
            <p:cNvCxnSpPr/>
            <p:nvPr/>
          </p:nvCxnSpPr>
          <p:spPr bwMode="auto">
            <a:xfrm rot="10800000">
              <a:off x="4070360" y="2520955"/>
              <a:ext cx="642942" cy="285751"/>
            </a:xfrm>
            <a:prstGeom prst="line">
              <a:avLst/>
            </a:prstGeom>
            <a:ln w="38100" cmpd="sng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 Box 15"/>
          <p:cNvSpPr txBox="1">
            <a:spLocks noChangeArrowheads="1"/>
          </p:cNvSpPr>
          <p:nvPr/>
        </p:nvSpPr>
        <p:spPr bwMode="auto">
          <a:xfrm>
            <a:off x="0" y="3000375"/>
            <a:ext cx="9144000" cy="144621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кислой среде растворимость возрастает!</a:t>
            </a:r>
            <a:endParaRPr lang="fr-FR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 animBg="1"/>
      <p:bldP spid="5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0" y="428625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уголь, графит, сера, тальк, молибденит, озокерит</a:t>
            </a:r>
            <a:endParaRPr lang="fr-F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28625" y="357188"/>
            <a:ext cx="8358188" cy="114300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Аполярные</a:t>
            </a:r>
            <a:r>
              <a:rPr lang="ru-RU" sz="44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коллекторы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0" y="1928813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Керосин, газойль, трансформаторное, соляровое, индустриальные масла</a:t>
            </a:r>
            <a:r>
              <a:rPr lang="ru-RU"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мазут. </a:t>
            </a:r>
            <a:endParaRPr lang="fr-F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0" y="428625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Предназначены для флотации природных гидрофобных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веществ</a:t>
            </a:r>
            <a:endParaRPr lang="fr-F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8892480" y="4941168"/>
            <a:ext cx="2515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fr-F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 animBg="1"/>
      <p:bldP spid="20" grpId="0"/>
      <p:bldP spid="20" grpId="1"/>
      <p:bldP spid="21" grpId="0"/>
      <p:bldP spid="21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663300"/>
                </a:solidFill>
              </a:rPr>
              <a:t>Минерализованные воздушные пузырьки во флотационной пульпе</a:t>
            </a:r>
          </a:p>
        </p:txBody>
      </p:sp>
      <p:pic>
        <p:nvPicPr>
          <p:cNvPr id="4118" name="Picture 22" descr="1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557338"/>
            <a:ext cx="4038600" cy="2370137"/>
          </a:xfrm>
          <a:noFill/>
        </p:spPr>
      </p:pic>
      <p:pic>
        <p:nvPicPr>
          <p:cNvPr id="4135" name="Picture 39" descr="11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40425" y="6858000"/>
            <a:ext cx="720725" cy="685800"/>
          </a:xfrm>
        </p:spPr>
      </p:pic>
      <p:pic>
        <p:nvPicPr>
          <p:cNvPr id="4136" name="Picture 40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6858000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7" name="Picture 41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6858000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8" name="Picture 42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6858000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9" name="Picture 43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7245350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0" name="Picture 44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7316788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1" name="Picture 45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7316788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2" name="Picture 46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7316788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3" name="Picture 47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7316788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4" name="Picture 48" descr="1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7316788"/>
            <a:ext cx="720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2" name="Text Box 49"/>
          <p:cNvSpPr txBox="1">
            <a:spLocks noChangeArrowheads="1"/>
          </p:cNvSpPr>
          <p:nvPr/>
        </p:nvSpPr>
        <p:spPr bwMode="auto">
          <a:xfrm>
            <a:off x="539750" y="1989138"/>
            <a:ext cx="7920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395536" y="2348880"/>
            <a:ext cx="8424862" cy="3725863"/>
          </a:xfrm>
          <a:prstGeom prst="rect">
            <a:avLst/>
          </a:prstGeom>
          <a:gradFill rotWithShape="1">
            <a:gsLst>
              <a:gs pos="0">
                <a:srgbClr val="99FF33"/>
              </a:gs>
              <a:gs pos="100000">
                <a:srgbClr val="5B981E"/>
              </a:gs>
            </a:gsLst>
            <a:path path="shape">
              <a:fillToRect l="50000" t="50000" r="50000" b="50000"/>
            </a:path>
          </a:gradFill>
          <a:ln w="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rgbClr val="663300"/>
                </a:solidFill>
              </a:rPr>
              <a:t>Реагенты, используемые при </a:t>
            </a:r>
            <a:r>
              <a:rPr lang="ru-RU" sz="2800" b="1" dirty="0" smtClean="0">
                <a:solidFill>
                  <a:srgbClr val="663300"/>
                </a:solidFill>
              </a:rPr>
              <a:t>флотации</a:t>
            </a:r>
            <a:endParaRPr lang="ru-RU" sz="2800" b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Собиратели (</a:t>
            </a:r>
            <a:r>
              <a:rPr lang="ru-RU" sz="2800" b="1" i="1">
                <a:solidFill>
                  <a:srgbClr val="663300"/>
                </a:solidFill>
              </a:rPr>
              <a:t>коллекторы</a:t>
            </a:r>
            <a:r>
              <a:rPr lang="ru-RU" sz="2800" b="1" i="1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 dirty="0" err="1">
                <a:solidFill>
                  <a:srgbClr val="663300"/>
                </a:solidFill>
              </a:rPr>
              <a:t>Вспениватели</a:t>
            </a:r>
            <a:r>
              <a:rPr lang="ru-RU" sz="2800" b="1" i="1" dirty="0">
                <a:solidFill>
                  <a:srgbClr val="663300"/>
                </a:solidFill>
              </a:rPr>
              <a:t> (</a:t>
            </a:r>
            <a:r>
              <a:rPr lang="ru-RU" sz="2800" b="1" i="1">
                <a:solidFill>
                  <a:srgbClr val="663300"/>
                </a:solidFill>
              </a:rPr>
              <a:t>пенообразователи</a:t>
            </a:r>
            <a:r>
              <a:rPr lang="ru-RU" sz="2800" b="1" i="1" smtClean="0">
                <a:solidFill>
                  <a:srgbClr val="663300"/>
                </a:solidFill>
              </a:rPr>
              <a:t>).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>
                <a:solidFill>
                  <a:srgbClr val="663300"/>
                </a:solidFill>
              </a:rPr>
              <a:t> </a:t>
            </a:r>
            <a:r>
              <a:rPr lang="ru-RU" sz="2800" b="1" i="1" smtClean="0">
                <a:solidFill>
                  <a:srgbClr val="663300"/>
                </a:solidFill>
              </a:rPr>
              <a:t>Депрессоры.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>
                <a:solidFill>
                  <a:srgbClr val="663300"/>
                </a:solidFill>
              </a:rPr>
              <a:t> </a:t>
            </a:r>
            <a:r>
              <a:rPr lang="ru-RU" sz="2800" b="1" i="1" smtClean="0">
                <a:solidFill>
                  <a:srgbClr val="663300"/>
                </a:solidFill>
              </a:rPr>
              <a:t>Активаторы.</a:t>
            </a:r>
            <a:endParaRPr lang="ru-RU" sz="2800" b="1" i="1" dirty="0">
              <a:solidFill>
                <a:srgbClr val="663300"/>
              </a:solidFill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 dirty="0">
                <a:solidFill>
                  <a:srgbClr val="663300"/>
                </a:solidFill>
              </a:rPr>
              <a:t> </a:t>
            </a:r>
            <a:r>
              <a:rPr lang="ru-RU" sz="2800" b="1" i="1">
                <a:solidFill>
                  <a:srgbClr val="663300"/>
                </a:solidFill>
              </a:rPr>
              <a:t>Регуляторы </a:t>
            </a:r>
            <a:r>
              <a:rPr lang="ru-RU" sz="2800" b="1" i="1" smtClean="0">
                <a:solidFill>
                  <a:srgbClr val="663300"/>
                </a:solidFill>
              </a:rPr>
              <a:t>среды. </a:t>
            </a:r>
            <a:endParaRPr lang="ru-RU" sz="2800" b="1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1402E-6 L -2.5E-6 -0.5717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1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1402E-6 L -3.33333E-6 -0.44543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1402E-6 L 4.72222E-6 -0.54021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00"/>
                            </p:stCondLst>
                            <p:childTnLst>
                              <p:par>
                                <p:cTn id="2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5006 L -0.00017 -0.60325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10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1066 L -3.88889E-6 -0.54808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6048 L -4.16667E-6 -0.5965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00"/>
                            </p:stCondLst>
                            <p:childTnLst>
                              <p:par>
                                <p:cTn id="3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11703 L -3.61111E-6 -0.5585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100"/>
                            </p:stCondLst>
                            <p:childTnLst>
                              <p:par>
                                <p:cTn id="3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0255 L 3.61111E-6 -0.4915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00"/>
                            </p:stCondLst>
                            <p:childTnLst>
                              <p:par>
                                <p:cTn id="3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64195E-6 L -3.61111E-6 -0.44148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100"/>
                            </p:stCondLst>
                            <p:childTnLst>
                              <p:par>
                                <p:cTn id="4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6037E-7 L 2.5E-6 -0.44148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600"/>
                            </p:stCondLst>
                            <p:childTnLst>
                              <p:par>
                                <p:cTn id="4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100"/>
                            </p:stCondLst>
                            <p:childTnLst>
                              <p:par>
                                <p:cTn id="4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600"/>
                            </p:stCondLst>
                            <p:childTnLst>
                              <p:par>
                                <p:cTn id="5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1" grpId="1"/>
      <p:bldP spid="414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0" y="4733925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Аполярные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реагенты прикрепляются к поверхности в </a:t>
            </a:r>
            <a:r>
              <a:rPr lang="ru-RU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 </a:t>
            </a:r>
            <a:r>
              <a:rPr lang="ru-RU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линз.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 descr="D:\документы\Лекционные курсы\Флотация\Презентации Флотационные методы обогащения\Презентации Флотация\рис\stron_1копирова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2046288"/>
            <a:ext cx="37861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 закрепления минералов на пузырьках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коалесцентный.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857250" y="3571875"/>
            <a:ext cx="7429500" cy="2486025"/>
            <a:chOff x="571472" y="214290"/>
            <a:chExt cx="7429552" cy="248603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000232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71472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>
                <a:defRPr/>
              </a:pPr>
              <a:r>
                <a:rPr lang="ru-RU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АКП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000364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000496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000628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000760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000892" y="1785922"/>
              <a:ext cx="914406" cy="914404"/>
            </a:xfrm>
            <a:prstGeom prst="rect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285852" y="857231"/>
              <a:ext cx="5214975" cy="158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поставление 16"/>
            <p:cNvSpPr/>
            <p:nvPr/>
          </p:nvSpPr>
          <p:spPr>
            <a:xfrm rot="16200000">
              <a:off x="871512" y="1843071"/>
              <a:ext cx="271463" cy="585792"/>
            </a:xfrm>
            <a:prstGeom prst="flowChartCollat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612749" y="1677971"/>
              <a:ext cx="785815" cy="158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rot="5400000">
              <a:off x="928663" y="1214419"/>
              <a:ext cx="714378" cy="3175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rot="5400000">
              <a:off x="4001291" y="1285064"/>
              <a:ext cx="714378" cy="1587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 rot="5400000">
              <a:off x="6144431" y="1213626"/>
              <a:ext cx="714378" cy="1587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2428860" y="214290"/>
              <a:ext cx="2786083" cy="708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керосин</a:t>
              </a:r>
              <a:endPara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1357291" y="928668"/>
              <a:ext cx="1285884" cy="708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50%</a:t>
              </a:r>
              <a:endPara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4572000" y="928668"/>
              <a:ext cx="1285884" cy="708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  <a:endPara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6715140" y="928668"/>
              <a:ext cx="1285884" cy="708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  <a:endPara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0" y="4071938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подачи реагентов-собирателей в </a:t>
            </a:r>
            <a:r>
              <a:rPr lang="ru-RU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 </a:t>
            </a:r>
            <a:r>
              <a:rPr lang="ru-RU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эмульсии.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0" y="4733925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дробного способа подачи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реагентов,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264318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Промышленные испытания показывают преимущества:</a:t>
            </a:r>
            <a:endParaRPr lang="fr-F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3506E-6 L 0 -0.421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" grpId="0"/>
      <p:bldP spid="7" grpId="1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0" y="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флотации на ЦОФ </a:t>
            </a:r>
            <a:r>
              <a:rPr lang="ru-RU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Никитовская</a:t>
            </a:r>
            <a:endParaRPr lang="fr-F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357313"/>
          <a:ext cx="9144000" cy="5356888"/>
        </p:xfrm>
        <a:graphic>
          <a:graphicData uri="http://schemas.openxmlformats.org/drawingml/2006/table">
            <a:tbl>
              <a:tblPr/>
              <a:tblGrid>
                <a:gridCol w="1828418"/>
                <a:gridCol w="1828418"/>
                <a:gridCol w="1828418"/>
                <a:gridCol w="1829373"/>
                <a:gridCol w="1829373"/>
              </a:tblGrid>
              <a:tr h="54769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Номер камеры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Без эмульгирования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С эмульгированием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76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15,3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6,18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23,1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5,62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12,0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6,03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23,6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5,70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21,4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6,83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21,6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7,02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17,2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6,78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14,4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8,49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20,6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6,7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11,30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24,6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2,8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16,50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88,6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7,85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89,6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cs typeface="Times New Roman"/>
                        </a:rPr>
                        <a:t>7,10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8738" name="Группа 9"/>
          <p:cNvGrpSpPr>
            <a:grpSpLocks/>
          </p:cNvGrpSpPr>
          <p:nvPr/>
        </p:nvGrpSpPr>
        <p:grpSpPr bwMode="auto">
          <a:xfrm>
            <a:off x="2143125" y="2143125"/>
            <a:ext cx="6702425" cy="1023938"/>
            <a:chOff x="2176463" y="2214554"/>
            <a:chExt cx="6702444" cy="1023946"/>
          </a:xfrm>
        </p:grpSpPr>
        <p:graphicFrame>
          <p:nvGraphicFramePr>
            <p:cNvPr id="44037" name="Object 25"/>
            <p:cNvGraphicFramePr>
              <a:graphicFrameLocks noChangeAspect="1"/>
            </p:cNvGraphicFramePr>
            <p:nvPr/>
          </p:nvGraphicFramePr>
          <p:xfrm>
            <a:off x="2176463" y="2347913"/>
            <a:ext cx="1087437" cy="777875"/>
          </p:xfrm>
          <a:graphic>
            <a:graphicData uri="http://schemas.openxmlformats.org/presentationml/2006/ole">
              <p:oleObj spid="_x0000_s28674" name="Формула" r:id="rId3" imgW="355320" imgH="241200" progId="Equation.3">
                <p:embed/>
              </p:oleObj>
            </a:graphicData>
          </a:graphic>
        </p:graphicFrame>
        <p:graphicFrame>
          <p:nvGraphicFramePr>
            <p:cNvPr id="2" name="Object 2"/>
            <p:cNvGraphicFramePr>
              <a:graphicFrameLocks noChangeAspect="1"/>
            </p:cNvGraphicFramePr>
            <p:nvPr/>
          </p:nvGraphicFramePr>
          <p:xfrm>
            <a:off x="5786446" y="2357430"/>
            <a:ext cx="1087437" cy="777875"/>
          </p:xfrm>
          <a:graphic>
            <a:graphicData uri="http://schemas.openxmlformats.org/presentationml/2006/ole">
              <p:oleObj spid="_x0000_s28675" name="Формула" r:id="rId4" imgW="355320" imgH="241200" progId="Equation.3">
                <p:embed/>
              </p:oleObj>
            </a:graphicData>
          </a:graphic>
        </p:graphicFrame>
        <p:graphicFrame>
          <p:nvGraphicFramePr>
            <p:cNvPr id="3" name="Object 3"/>
            <p:cNvGraphicFramePr>
              <a:graphicFrameLocks noChangeAspect="1"/>
            </p:cNvGraphicFramePr>
            <p:nvPr/>
          </p:nvGraphicFramePr>
          <p:xfrm>
            <a:off x="3676650" y="2255838"/>
            <a:ext cx="1592263" cy="982662"/>
          </p:xfrm>
          <a:graphic>
            <a:graphicData uri="http://schemas.openxmlformats.org/presentationml/2006/ole">
              <p:oleObj spid="_x0000_s28676" name="Формула" r:id="rId5" imgW="520560" imgH="304560" progId="Equation.3">
                <p:embed/>
              </p:oleObj>
            </a:graphicData>
          </a:graphic>
        </p:graphicFrame>
        <p:graphicFrame>
          <p:nvGraphicFramePr>
            <p:cNvPr id="4" name="Object 4"/>
            <p:cNvGraphicFramePr>
              <a:graphicFrameLocks noChangeAspect="1"/>
            </p:cNvGraphicFramePr>
            <p:nvPr/>
          </p:nvGraphicFramePr>
          <p:xfrm>
            <a:off x="7286644" y="2214554"/>
            <a:ext cx="1592263" cy="982662"/>
          </p:xfrm>
          <a:graphic>
            <a:graphicData uri="http://schemas.openxmlformats.org/presentationml/2006/ole">
              <p:oleObj spid="_x0000_s28677" name="Формула" r:id="rId6" imgW="520560" imgH="304560" progId="Equation.3">
                <p:embed/>
              </p:oleObj>
            </a:graphicData>
          </a:graphic>
        </p:graphicFrame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286875" cy="1143000"/>
          </a:xfr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Депрессоры (подавители)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208213" y="1857375"/>
            <a:ext cx="4271962" cy="2197100"/>
            <a:chOff x="2208197" y="1857364"/>
            <a:chExt cx="4271962" cy="2197111"/>
          </a:xfrm>
        </p:grpSpPr>
        <p:graphicFrame>
          <p:nvGraphicFramePr>
            <p:cNvPr id="44037" name="Object 25"/>
            <p:cNvGraphicFramePr>
              <a:graphicFrameLocks noChangeAspect="1"/>
            </p:cNvGraphicFramePr>
            <p:nvPr/>
          </p:nvGraphicFramePr>
          <p:xfrm>
            <a:off x="2208197" y="3316284"/>
            <a:ext cx="4271962" cy="738191"/>
          </p:xfrm>
          <a:graphic>
            <a:graphicData uri="http://schemas.openxmlformats.org/presentationml/2006/ole">
              <p:oleObj spid="_x0000_s29698" name="Формула" r:id="rId3" imgW="1396800" imgH="228600" progId="Equation.3">
                <p:embed/>
              </p:oleObj>
            </a:graphicData>
          </a:graphic>
        </p:graphicFrame>
        <p:sp>
          <p:nvSpPr>
            <p:cNvPr id="9" name="Прямоугольник 8"/>
            <p:cNvSpPr/>
            <p:nvPr/>
          </p:nvSpPr>
          <p:spPr>
            <a:xfrm>
              <a:off x="2714609" y="1857364"/>
              <a:ext cx="3140075" cy="9239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5400" kern="0" dirty="0">
                  <a:solidFill>
                    <a:srgbClr val="33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Цианиды</a:t>
              </a:r>
            </a:p>
          </p:txBody>
        </p:sp>
      </p:grp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0" y="421481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особенно </a:t>
            </a: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популярны при обогащении полиметаллических руд: сульфидов </a:t>
            </a: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тяжелых </a:t>
            </a:r>
            <a:r>
              <a:rPr lang="ru-RU" sz="40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металлов.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1857375"/>
            <a:ext cx="80010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Ряд Каковского</a:t>
            </a: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0" y="855663"/>
            <a:ext cx="9286875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Свинец, висмут, олово, сурьма, мышьяк, рубидий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образуют комплексных ионов с цианидами (не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депрессируются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цианидами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Ртуть, кадмий, медь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образуют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комплекс-ные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ионы средней прочности с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цианида-ми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депрессируются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цианидами при больших загрузках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Цинк, палладий, никель, золото, железо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образуют растворимые комплексные ионы с цианидами (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депрессируются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цианидами</a:t>
            </a:r>
            <a:r>
              <a:rPr lang="ru-RU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65587E-6 L 0 -0.264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79897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Другие известные депрессоры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000125" y="2576884"/>
            <a:ext cx="63250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Жидкое стекло</a:t>
            </a:r>
            <a:r>
              <a:rPr lang="ru-RU" sz="40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КМЦ.</a:t>
            </a:r>
            <a:endParaRPr lang="ru-RU" sz="40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1000125" y="3362697"/>
            <a:ext cx="68880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000" b="1" i="1" dirty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Щелочи, известь</a:t>
            </a:r>
            <a:r>
              <a:rPr lang="ru-RU" sz="4000" b="1" i="1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000" b="1" i="1" smtClean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сода.</a:t>
            </a:r>
            <a:endParaRPr lang="ru-RU" sz="4000" b="1" i="1" dirty="0">
              <a:solidFill>
                <a:srgbClr val="482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000125" y="4077072"/>
            <a:ext cx="62552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4000" b="1" i="1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Сернистый </a:t>
            </a:r>
            <a:r>
              <a:rPr lang="ru-RU" sz="4000" b="1" i="1" smtClean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натрий. </a:t>
            </a:r>
            <a:endParaRPr lang="ru-RU" sz="4000" b="1" i="1" dirty="0">
              <a:solidFill>
                <a:srgbClr val="482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Механизмы действия депрессоров: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0" y="150018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Растворение слоя собирателя или препятствие </a:t>
            </a:r>
            <a:r>
              <a:rPr lang="ru-RU" sz="40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</a:t>
            </a: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адсорбции.</a:t>
            </a:r>
            <a:endParaRPr lang="ru-RU" sz="40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813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9188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857250" y="3071813"/>
            <a:ext cx="914400" cy="771525"/>
            <a:chOff x="857224" y="3071810"/>
            <a:chExt cx="914400" cy="771524"/>
          </a:xfrm>
        </p:grpSpPr>
        <p:grpSp>
          <p:nvGrpSpPr>
            <p:cNvPr id="73755" name="Группа 12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756" name="Группа 13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17"/>
          <p:cNvGrpSpPr>
            <a:grpSpLocks/>
          </p:cNvGrpSpPr>
          <p:nvPr/>
        </p:nvGrpSpPr>
        <p:grpSpPr bwMode="auto">
          <a:xfrm>
            <a:off x="2286000" y="3071813"/>
            <a:ext cx="914400" cy="771525"/>
            <a:chOff x="857224" y="3071810"/>
            <a:chExt cx="914400" cy="771524"/>
          </a:xfrm>
        </p:grpSpPr>
        <p:grpSp>
          <p:nvGrpSpPr>
            <p:cNvPr id="73749" name="Группа 18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750" name="Группа 19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Группа 48"/>
          <p:cNvGrpSpPr>
            <a:grpSpLocks/>
          </p:cNvGrpSpPr>
          <p:nvPr/>
        </p:nvGrpSpPr>
        <p:grpSpPr bwMode="auto">
          <a:xfrm>
            <a:off x="285750" y="4857750"/>
            <a:ext cx="7643813" cy="1779586"/>
            <a:chOff x="285720" y="4857760"/>
            <a:chExt cx="7643866" cy="1779454"/>
          </a:xfrm>
        </p:grpSpPr>
        <p:grpSp>
          <p:nvGrpSpPr>
            <p:cNvPr id="73738" name="Группа 27"/>
            <p:cNvGrpSpPr>
              <a:grpSpLocks/>
            </p:cNvGrpSpPr>
            <p:nvPr/>
          </p:nvGrpSpPr>
          <p:grpSpPr bwMode="auto">
            <a:xfrm>
              <a:off x="285720" y="5786454"/>
              <a:ext cx="914400" cy="771524"/>
              <a:chOff x="857224" y="3071810"/>
              <a:chExt cx="914400" cy="771524"/>
            </a:xfrm>
          </p:grpSpPr>
          <p:grpSp>
            <p:nvGrpSpPr>
              <p:cNvPr id="73743" name="Группа 28"/>
              <p:cNvGrpSpPr>
                <a:grpSpLocks/>
              </p:cNvGrpSpPr>
              <p:nvPr/>
            </p:nvGrpSpPr>
            <p:grpSpPr bwMode="auto">
              <a:xfrm>
                <a:off x="857224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33" name="Овал 32"/>
                <p:cNvSpPr/>
                <p:nvPr/>
              </p:nvSpPr>
              <p:spPr>
                <a:xfrm>
                  <a:off x="857224" y="3428896"/>
                  <a:ext cx="414341" cy="414307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rot="5400000">
                  <a:off x="899305" y="3213805"/>
                  <a:ext cx="285729" cy="1588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744" name="Группа 29"/>
              <p:cNvGrpSpPr>
                <a:grpSpLocks/>
              </p:cNvGrpSpPr>
              <p:nvPr/>
            </p:nvGrpSpPr>
            <p:grpSpPr bwMode="auto">
              <a:xfrm>
                <a:off x="1357290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857224" y="3428896"/>
                  <a:ext cx="414340" cy="414307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rot="5400000">
                  <a:off x="899305" y="3213805"/>
                  <a:ext cx="285729" cy="1587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Text Box 11"/>
            <p:cNvSpPr txBox="1">
              <a:spLocks noChangeArrowheads="1"/>
            </p:cNvSpPr>
            <p:nvPr/>
          </p:nvSpPr>
          <p:spPr bwMode="auto">
            <a:xfrm>
              <a:off x="1428728" y="5929242"/>
              <a:ext cx="5429288" cy="707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</a:t>
              </a:r>
              <a:r>
                <a:rPr lang="ru-RU" sz="4000" b="1" i="1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ионы </a:t>
              </a:r>
              <a:r>
                <a:rPr lang="ru-RU" sz="4000" b="1" i="1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собирателя.</a:t>
              </a:r>
              <a:endPara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4000496" y="5214922"/>
              <a:ext cx="3929090" cy="707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кусочек руды</a:t>
              </a: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3000364" y="4857760"/>
              <a:ext cx="1071570" cy="642890"/>
            </a:xfrm>
            <a:prstGeom prst="line">
              <a:avLst/>
            </a:prstGeom>
            <a:ln w="88900">
              <a:solidFill>
                <a:srgbClr val="0000FF"/>
              </a:solidFill>
              <a:head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10800000" flipV="1">
              <a:off x="4743451" y="4857760"/>
              <a:ext cx="828681" cy="500026"/>
            </a:xfrm>
            <a:prstGeom prst="line">
              <a:avLst/>
            </a:prstGeom>
            <a:ln w="88900">
              <a:solidFill>
                <a:srgbClr val="0000FF"/>
              </a:solidFill>
              <a:head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0" y="3571875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Цианиды при флотации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сульфидов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9" grpId="0" animBg="1"/>
      <p:bldP spid="9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0" y="357188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Вытеснение ионов собирателя ионами депрессора с </a:t>
            </a:r>
            <a:r>
              <a:rPr lang="ru-RU" sz="4000" b="1" i="1" dirty="0" err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образовани-ем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err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труднорастворимого</a:t>
            </a:r>
            <a:r>
              <a:rPr lang="ru-RU" sz="40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соеди-нения.</a:t>
            </a:r>
            <a:endParaRPr lang="ru-RU" sz="40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813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857250" y="3071813"/>
            <a:ext cx="914400" cy="771525"/>
            <a:chOff x="857224" y="3071810"/>
            <a:chExt cx="914400" cy="771524"/>
          </a:xfrm>
        </p:grpSpPr>
        <p:grpSp>
          <p:nvGrpSpPr>
            <p:cNvPr id="74784" name="Группа 12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785" name="Группа 13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2286000" y="3071813"/>
            <a:ext cx="914400" cy="771525"/>
            <a:chOff x="857224" y="3071810"/>
            <a:chExt cx="914400" cy="771524"/>
          </a:xfrm>
        </p:grpSpPr>
        <p:grpSp>
          <p:nvGrpSpPr>
            <p:cNvPr id="74778" name="Группа 18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24" name="Овал 23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779" name="Группа 19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Группа 29"/>
          <p:cNvGrpSpPr>
            <a:grpSpLocks/>
          </p:cNvGrpSpPr>
          <p:nvPr/>
        </p:nvGrpSpPr>
        <p:grpSpPr bwMode="auto">
          <a:xfrm>
            <a:off x="642938" y="3214688"/>
            <a:ext cx="2928937" cy="642937"/>
            <a:chOff x="2214546" y="5500702"/>
            <a:chExt cx="2928958" cy="642942"/>
          </a:xfrm>
        </p:grpSpPr>
        <p:sp>
          <p:nvSpPr>
            <p:cNvPr id="26" name="Пятно 1 25"/>
            <p:cNvSpPr/>
            <p:nvPr/>
          </p:nvSpPr>
          <p:spPr>
            <a:xfrm>
              <a:off x="2214546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Пятно 1 26"/>
            <p:cNvSpPr/>
            <p:nvPr/>
          </p:nvSpPr>
          <p:spPr>
            <a:xfrm>
              <a:off x="2857488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Пятно 1 27"/>
            <p:cNvSpPr/>
            <p:nvPr/>
          </p:nvSpPr>
          <p:spPr>
            <a:xfrm>
              <a:off x="3929058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ятно 1 28"/>
            <p:cNvSpPr/>
            <p:nvPr/>
          </p:nvSpPr>
          <p:spPr>
            <a:xfrm>
              <a:off x="4572000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1" name="Группа 35"/>
          <p:cNvGrpSpPr>
            <a:grpSpLocks/>
          </p:cNvGrpSpPr>
          <p:nvPr/>
        </p:nvGrpSpPr>
        <p:grpSpPr bwMode="auto">
          <a:xfrm>
            <a:off x="4857750" y="3071813"/>
            <a:ext cx="2928938" cy="1700212"/>
            <a:chOff x="4857752" y="3071810"/>
            <a:chExt cx="2928958" cy="170021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929190" y="3857625"/>
              <a:ext cx="2771794" cy="914403"/>
            </a:xfrm>
            <a:prstGeom prst="rect">
              <a:avLst/>
            </a:prstGeom>
            <a:solidFill>
              <a:srgbClr val="482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74769" name="Группа 30"/>
            <p:cNvGrpSpPr>
              <a:grpSpLocks/>
            </p:cNvGrpSpPr>
            <p:nvPr/>
          </p:nvGrpSpPr>
          <p:grpSpPr bwMode="auto">
            <a:xfrm>
              <a:off x="4857752" y="3071810"/>
              <a:ext cx="2928958" cy="642942"/>
              <a:chOff x="2214546" y="5500702"/>
              <a:chExt cx="2928958" cy="642942"/>
            </a:xfrm>
          </p:grpSpPr>
          <p:sp>
            <p:nvSpPr>
              <p:cNvPr id="32" name="Пятно 1 31"/>
              <p:cNvSpPr/>
              <p:nvPr/>
            </p:nvSpPr>
            <p:spPr>
              <a:xfrm>
                <a:off x="2214546" y="5500702"/>
                <a:ext cx="571504" cy="642939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" name="Пятно 1 32"/>
              <p:cNvSpPr/>
              <p:nvPr/>
            </p:nvSpPr>
            <p:spPr>
              <a:xfrm>
                <a:off x="2857488" y="5500702"/>
                <a:ext cx="571504" cy="642939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" name="Пятно 1 33"/>
              <p:cNvSpPr/>
              <p:nvPr/>
            </p:nvSpPr>
            <p:spPr>
              <a:xfrm>
                <a:off x="3929058" y="5500702"/>
                <a:ext cx="571504" cy="642939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" name="Пятно 1 34"/>
              <p:cNvSpPr/>
              <p:nvPr/>
            </p:nvSpPr>
            <p:spPr>
              <a:xfrm>
                <a:off x="4572000" y="5500702"/>
                <a:ext cx="571504" cy="642939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grpSp>
        <p:nvGrpSpPr>
          <p:cNvPr id="17" name="Группа 42"/>
          <p:cNvGrpSpPr>
            <a:grpSpLocks/>
          </p:cNvGrpSpPr>
          <p:nvPr/>
        </p:nvGrpSpPr>
        <p:grpSpPr bwMode="auto">
          <a:xfrm>
            <a:off x="0" y="5857875"/>
            <a:ext cx="6858000" cy="779463"/>
            <a:chOff x="0" y="5857892"/>
            <a:chExt cx="6858016" cy="779324"/>
          </a:xfrm>
        </p:grpSpPr>
        <p:grpSp>
          <p:nvGrpSpPr>
            <p:cNvPr id="74764" name="Группа 36"/>
            <p:cNvGrpSpPr>
              <a:grpSpLocks/>
            </p:cNvGrpSpPr>
            <p:nvPr/>
          </p:nvGrpSpPr>
          <p:grpSpPr bwMode="auto">
            <a:xfrm>
              <a:off x="0" y="5857892"/>
              <a:ext cx="1214446" cy="642942"/>
              <a:chOff x="2214546" y="5500702"/>
              <a:chExt cx="1214446" cy="642942"/>
            </a:xfrm>
          </p:grpSpPr>
          <p:sp>
            <p:nvSpPr>
              <p:cNvPr id="38" name="Пятно 1 37"/>
              <p:cNvSpPr/>
              <p:nvPr/>
            </p:nvSpPr>
            <p:spPr>
              <a:xfrm>
                <a:off x="2214546" y="5500702"/>
                <a:ext cx="571501" cy="642823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ятно 1 38"/>
              <p:cNvSpPr/>
              <p:nvPr/>
            </p:nvSpPr>
            <p:spPr>
              <a:xfrm>
                <a:off x="2857486" y="5500702"/>
                <a:ext cx="571501" cy="642823"/>
              </a:xfrm>
              <a:prstGeom prst="irregularSeal1">
                <a:avLst/>
              </a:prstGeom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1428753" y="5929317"/>
              <a:ext cx="5429263" cy="707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</a:t>
              </a:r>
              <a:r>
                <a:rPr lang="ru-RU" sz="4000" b="1" i="1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ионы </a:t>
              </a:r>
              <a:r>
                <a:rPr lang="ru-RU" sz="4000" b="1" i="1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депрессора.</a:t>
              </a:r>
              <a:endPara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43"/>
          <p:cNvGrpSpPr>
            <a:grpSpLocks/>
          </p:cNvGrpSpPr>
          <p:nvPr/>
        </p:nvGrpSpPr>
        <p:grpSpPr bwMode="auto">
          <a:xfrm>
            <a:off x="1000125" y="3714750"/>
            <a:ext cx="7524750" cy="1422400"/>
            <a:chOff x="857224" y="4649916"/>
            <a:chExt cx="7524172" cy="1422127"/>
          </a:xfrm>
        </p:grpSpPr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857224" y="4649916"/>
              <a:ext cx="7357498" cy="70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i="1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Щелочи, известь</a:t>
              </a:r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928657" y="5364154"/>
              <a:ext cx="7452739" cy="70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i="1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Сернистый натрий (</a:t>
              </a:r>
              <a:r>
                <a:rPr lang="en-US" sz="4000" b="1" i="1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Na</a:t>
              </a:r>
              <a:r>
                <a:rPr lang="ru-RU" sz="4000" b="1" i="1" baseline="-25000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r>
                <a:rPr lang="en-US" sz="4000" b="1" i="1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r>
                <a:rPr lang="ru-RU" sz="4000" b="1" i="1" dirty="0">
                  <a:solidFill>
                    <a:srgbClr val="482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79512" y="260648"/>
            <a:ext cx="89644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степени </a:t>
            </a:r>
            <a:r>
              <a:rPr lang="ru-RU" sz="4000" b="1" i="1" dirty="0" err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гидро-фильности</a:t>
            </a:r>
            <a:r>
              <a:rPr lang="ru-RU" sz="4000" b="1" i="1" dirty="0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поверхности без </a:t>
            </a:r>
            <a:r>
              <a:rPr lang="ru-RU" sz="40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вытеснения </a:t>
            </a: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собирателя.</a:t>
            </a:r>
            <a:endParaRPr lang="ru-RU" sz="40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813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9188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571500" y="3071813"/>
            <a:ext cx="914400" cy="771525"/>
            <a:chOff x="857224" y="3071810"/>
            <a:chExt cx="914400" cy="771524"/>
          </a:xfrm>
        </p:grpSpPr>
        <p:grpSp>
          <p:nvGrpSpPr>
            <p:cNvPr id="75810" name="Группа 12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811" name="Группа 13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17"/>
          <p:cNvGrpSpPr>
            <a:grpSpLocks/>
          </p:cNvGrpSpPr>
          <p:nvPr/>
        </p:nvGrpSpPr>
        <p:grpSpPr bwMode="auto">
          <a:xfrm>
            <a:off x="2786063" y="3071813"/>
            <a:ext cx="914400" cy="771525"/>
            <a:chOff x="857224" y="3071810"/>
            <a:chExt cx="914400" cy="771524"/>
          </a:xfrm>
        </p:grpSpPr>
        <p:grpSp>
          <p:nvGrpSpPr>
            <p:cNvPr id="75804" name="Группа 18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857224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899293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805" name="Группа 19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857220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899289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0" y="507206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хроматы и фосфаты  при флотации галенита</a:t>
            </a:r>
          </a:p>
        </p:txBody>
      </p:sp>
      <p:grpSp>
        <p:nvGrpSpPr>
          <p:cNvPr id="11" name="Группа 36"/>
          <p:cNvGrpSpPr>
            <a:grpSpLocks/>
          </p:cNvGrpSpPr>
          <p:nvPr/>
        </p:nvGrpSpPr>
        <p:grpSpPr bwMode="auto">
          <a:xfrm>
            <a:off x="1571625" y="3286125"/>
            <a:ext cx="1214438" cy="642938"/>
            <a:chOff x="2214546" y="5500702"/>
            <a:chExt cx="1214446" cy="642942"/>
          </a:xfrm>
        </p:grpSpPr>
        <p:sp>
          <p:nvSpPr>
            <p:cNvPr id="41" name="Пятно 1 40"/>
            <p:cNvSpPr/>
            <p:nvPr/>
          </p:nvSpPr>
          <p:spPr>
            <a:xfrm>
              <a:off x="2214546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ятно 1 42"/>
            <p:cNvSpPr/>
            <p:nvPr/>
          </p:nvSpPr>
          <p:spPr>
            <a:xfrm>
              <a:off x="2857488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3" name="Группа 16"/>
          <p:cNvGrpSpPr>
            <a:grpSpLocks/>
          </p:cNvGrpSpPr>
          <p:nvPr/>
        </p:nvGrpSpPr>
        <p:grpSpPr bwMode="auto">
          <a:xfrm>
            <a:off x="4714875" y="3071813"/>
            <a:ext cx="914400" cy="771525"/>
            <a:chOff x="857224" y="3071810"/>
            <a:chExt cx="914400" cy="771524"/>
          </a:xfrm>
        </p:grpSpPr>
        <p:grpSp>
          <p:nvGrpSpPr>
            <p:cNvPr id="75796" name="Группа 12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51" name="Овал 50"/>
              <p:cNvSpPr/>
              <p:nvPr/>
            </p:nvSpPr>
            <p:spPr>
              <a:xfrm>
                <a:off x="857224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2" name="Прямая соединительная линия 51"/>
              <p:cNvCxnSpPr/>
              <p:nvPr/>
            </p:nvCxnSpPr>
            <p:spPr>
              <a:xfrm rot="5400000">
                <a:off x="899293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797" name="Группа 13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48" name="Овал 47"/>
              <p:cNvSpPr/>
              <p:nvPr/>
            </p:nvSpPr>
            <p:spPr>
              <a:xfrm>
                <a:off x="857221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899290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6929438" y="3071813"/>
            <a:ext cx="914400" cy="771525"/>
            <a:chOff x="857224" y="3071810"/>
            <a:chExt cx="914400" cy="771524"/>
          </a:xfrm>
        </p:grpSpPr>
        <p:grpSp>
          <p:nvGrpSpPr>
            <p:cNvPr id="75790" name="Группа 18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58" name="Овал 57"/>
              <p:cNvSpPr/>
              <p:nvPr/>
            </p:nvSpPr>
            <p:spPr>
              <a:xfrm>
                <a:off x="857224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899293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791" name="Группа 19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56" name="Овал 55"/>
              <p:cNvSpPr/>
              <p:nvPr/>
            </p:nvSpPr>
            <p:spPr>
              <a:xfrm>
                <a:off x="857220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7" name="Прямая соединительная линия 56"/>
              <p:cNvCxnSpPr/>
              <p:nvPr/>
            </p:nvCxnSpPr>
            <p:spPr>
              <a:xfrm rot="5400000">
                <a:off x="899289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Группа 36"/>
          <p:cNvGrpSpPr>
            <a:grpSpLocks/>
          </p:cNvGrpSpPr>
          <p:nvPr/>
        </p:nvGrpSpPr>
        <p:grpSpPr bwMode="auto">
          <a:xfrm>
            <a:off x="5715000" y="3286125"/>
            <a:ext cx="1214438" cy="642938"/>
            <a:chOff x="2214546" y="5500702"/>
            <a:chExt cx="1214446" cy="642942"/>
          </a:xfrm>
        </p:grpSpPr>
        <p:sp>
          <p:nvSpPr>
            <p:cNvPr id="61" name="Пятно 1 60"/>
            <p:cNvSpPr/>
            <p:nvPr/>
          </p:nvSpPr>
          <p:spPr>
            <a:xfrm>
              <a:off x="2214546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ятно 1 61"/>
            <p:cNvSpPr/>
            <p:nvPr/>
          </p:nvSpPr>
          <p:spPr>
            <a:xfrm>
              <a:off x="2857488" y="5500702"/>
              <a:ext cx="571504" cy="642942"/>
            </a:xfrm>
            <a:prstGeom prst="irregularSeal1">
              <a:avLst/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0" y="2143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на поверхности гидрофильных </a:t>
            </a:r>
            <a:r>
              <a:rPr lang="ru-RU" sz="40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органических </a:t>
            </a:r>
            <a:r>
              <a:rPr lang="ru-RU" sz="40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частиц.</a:t>
            </a:r>
            <a:endParaRPr lang="ru-RU" sz="40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813" y="3857625"/>
            <a:ext cx="2771775" cy="914400"/>
          </a:xfrm>
          <a:prstGeom prst="rect">
            <a:avLst/>
          </a:prstGeom>
          <a:solidFill>
            <a:srgbClr val="482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928688" y="3071813"/>
            <a:ext cx="914400" cy="771525"/>
            <a:chOff x="857224" y="3071810"/>
            <a:chExt cx="914400" cy="771524"/>
          </a:xfrm>
        </p:grpSpPr>
        <p:grpSp>
          <p:nvGrpSpPr>
            <p:cNvPr id="76833" name="Группа 12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857224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>
                <a:off x="899293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834" name="Группа 13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857220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899289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17"/>
          <p:cNvGrpSpPr>
            <a:grpSpLocks/>
          </p:cNvGrpSpPr>
          <p:nvPr/>
        </p:nvGrpSpPr>
        <p:grpSpPr bwMode="auto">
          <a:xfrm>
            <a:off x="2500313" y="3071813"/>
            <a:ext cx="914400" cy="771525"/>
            <a:chOff x="857224" y="3071810"/>
            <a:chExt cx="914400" cy="771524"/>
          </a:xfrm>
        </p:grpSpPr>
        <p:grpSp>
          <p:nvGrpSpPr>
            <p:cNvPr id="76827" name="Группа 18"/>
            <p:cNvGrpSpPr>
              <a:grpSpLocks/>
            </p:cNvGrpSpPr>
            <p:nvPr/>
          </p:nvGrpSpPr>
          <p:grpSpPr bwMode="auto">
            <a:xfrm>
              <a:off x="857224" y="3071810"/>
              <a:ext cx="414334" cy="771524"/>
              <a:chOff x="857224" y="3071810"/>
              <a:chExt cx="414334" cy="771524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857224" y="3428997"/>
                <a:ext cx="414337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899293" y="3213891"/>
                <a:ext cx="285750" cy="1587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828" name="Группа 19"/>
            <p:cNvGrpSpPr>
              <a:grpSpLocks/>
            </p:cNvGrpSpPr>
            <p:nvPr/>
          </p:nvGrpSpPr>
          <p:grpSpPr bwMode="auto">
            <a:xfrm>
              <a:off x="1357290" y="3071810"/>
              <a:ext cx="414334" cy="771524"/>
              <a:chOff x="857224" y="3071810"/>
              <a:chExt cx="414334" cy="771524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857220" y="3428997"/>
                <a:ext cx="414338" cy="41433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899289" y="3213891"/>
                <a:ext cx="285750" cy="1588"/>
              </a:xfrm>
              <a:prstGeom prst="line">
                <a:avLst/>
              </a:prstGeom>
              <a:ln w="889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0" y="5072063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жидкое стекло и КМЦ – депрессоры породы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428625" y="2286000"/>
            <a:ext cx="1857375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Облако 41"/>
          <p:cNvSpPr/>
          <p:nvPr/>
        </p:nvSpPr>
        <p:spPr>
          <a:xfrm rot="930200">
            <a:off x="2335213" y="2528888"/>
            <a:ext cx="1357312" cy="5572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9" name="Группа 71"/>
          <p:cNvGrpSpPr>
            <a:grpSpLocks/>
          </p:cNvGrpSpPr>
          <p:nvPr/>
        </p:nvGrpSpPr>
        <p:grpSpPr bwMode="auto">
          <a:xfrm>
            <a:off x="4357688" y="2357438"/>
            <a:ext cx="3263900" cy="2486025"/>
            <a:chOff x="4357686" y="2357430"/>
            <a:chExt cx="3264486" cy="248603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4714937" y="3929062"/>
              <a:ext cx="2772273" cy="914404"/>
            </a:xfrm>
            <a:prstGeom prst="rect">
              <a:avLst/>
            </a:prstGeom>
            <a:solidFill>
              <a:srgbClr val="482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76811" name="Группа 16"/>
            <p:cNvGrpSpPr>
              <a:grpSpLocks/>
            </p:cNvGrpSpPr>
            <p:nvPr/>
          </p:nvGrpSpPr>
          <p:grpSpPr bwMode="auto">
            <a:xfrm>
              <a:off x="4857752" y="3143248"/>
              <a:ext cx="914400" cy="771524"/>
              <a:chOff x="857224" y="3071810"/>
              <a:chExt cx="914400" cy="771524"/>
            </a:xfrm>
          </p:grpSpPr>
          <p:grpSp>
            <p:nvGrpSpPr>
              <p:cNvPr id="76821" name="Группа 12"/>
              <p:cNvGrpSpPr>
                <a:grpSpLocks/>
              </p:cNvGrpSpPr>
              <p:nvPr/>
            </p:nvGrpSpPr>
            <p:grpSpPr bwMode="auto">
              <a:xfrm>
                <a:off x="857224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55" name="Овал 54"/>
                <p:cNvSpPr/>
                <p:nvPr/>
              </p:nvSpPr>
              <p:spPr>
                <a:xfrm>
                  <a:off x="857310" y="3428996"/>
                  <a:ext cx="414412" cy="414339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60" name="Прямая соединительная линия 59"/>
                <p:cNvCxnSpPr/>
                <p:nvPr/>
              </p:nvCxnSpPr>
              <p:spPr>
                <a:xfrm rot="5400000">
                  <a:off x="899411" y="3213888"/>
                  <a:ext cx="285751" cy="1588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822" name="Группа 13"/>
              <p:cNvGrpSpPr>
                <a:grpSpLocks/>
              </p:cNvGrpSpPr>
              <p:nvPr/>
            </p:nvGrpSpPr>
            <p:grpSpPr bwMode="auto">
              <a:xfrm>
                <a:off x="1357290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53" name="Овал 52"/>
                <p:cNvSpPr/>
                <p:nvPr/>
              </p:nvSpPr>
              <p:spPr>
                <a:xfrm>
                  <a:off x="857397" y="3428996"/>
                  <a:ext cx="414411" cy="414339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rot="5400000">
                  <a:off x="899499" y="3213888"/>
                  <a:ext cx="285751" cy="1587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6812" name="Группа 17"/>
            <p:cNvGrpSpPr>
              <a:grpSpLocks/>
            </p:cNvGrpSpPr>
            <p:nvPr/>
          </p:nvGrpSpPr>
          <p:grpSpPr bwMode="auto">
            <a:xfrm>
              <a:off x="6429388" y="3143248"/>
              <a:ext cx="914400" cy="771524"/>
              <a:chOff x="857224" y="3071810"/>
              <a:chExt cx="914400" cy="771524"/>
            </a:xfrm>
          </p:grpSpPr>
          <p:grpSp>
            <p:nvGrpSpPr>
              <p:cNvPr id="76815" name="Группа 18"/>
              <p:cNvGrpSpPr>
                <a:grpSpLocks/>
              </p:cNvGrpSpPr>
              <p:nvPr/>
            </p:nvGrpSpPr>
            <p:grpSpPr bwMode="auto">
              <a:xfrm>
                <a:off x="857224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68" name="Овал 67"/>
                <p:cNvSpPr/>
                <p:nvPr/>
              </p:nvSpPr>
              <p:spPr>
                <a:xfrm>
                  <a:off x="857581" y="3428996"/>
                  <a:ext cx="414412" cy="414339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 rot="5400000">
                  <a:off x="899683" y="3213888"/>
                  <a:ext cx="285751" cy="1588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816" name="Группа 19"/>
              <p:cNvGrpSpPr>
                <a:grpSpLocks/>
              </p:cNvGrpSpPr>
              <p:nvPr/>
            </p:nvGrpSpPr>
            <p:grpSpPr bwMode="auto">
              <a:xfrm>
                <a:off x="1357290" y="3071810"/>
                <a:ext cx="414334" cy="771524"/>
                <a:chOff x="857224" y="3071810"/>
                <a:chExt cx="414334" cy="771524"/>
              </a:xfrm>
            </p:grpSpPr>
            <p:sp>
              <p:nvSpPr>
                <p:cNvPr id="66" name="Овал 65"/>
                <p:cNvSpPr/>
                <p:nvPr/>
              </p:nvSpPr>
              <p:spPr>
                <a:xfrm>
                  <a:off x="857668" y="3428996"/>
                  <a:ext cx="414411" cy="414339"/>
                </a:xfrm>
                <a:prstGeom prst="ellipse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67" name="Прямая соединительная линия 66"/>
                <p:cNvCxnSpPr/>
                <p:nvPr/>
              </p:nvCxnSpPr>
              <p:spPr>
                <a:xfrm rot="5400000">
                  <a:off x="899770" y="3213888"/>
                  <a:ext cx="285751" cy="1587"/>
                </a:xfrm>
                <a:prstGeom prst="line">
                  <a:avLst/>
                </a:prstGeom>
                <a:ln w="889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0" name="Облако 69"/>
            <p:cNvSpPr/>
            <p:nvPr/>
          </p:nvSpPr>
          <p:spPr>
            <a:xfrm>
              <a:off x="4357686" y="2357430"/>
              <a:ext cx="1857708" cy="914404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Облако 70"/>
            <p:cNvSpPr/>
            <p:nvPr/>
          </p:nvSpPr>
          <p:spPr>
            <a:xfrm rot="930200">
              <a:off x="6264615" y="2600318"/>
              <a:ext cx="1357557" cy="557215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1560" y="980728"/>
            <a:ext cx="799288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kern="10" cap="none" spc="0" dirty="0" smtClean="0">
                <a:ln w="381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Теоретические основы флотационного процесса</a:t>
            </a:r>
            <a:endParaRPr lang="ru-RU" sz="7200" b="1" i="1" cap="none" spc="0" dirty="0">
              <a:ln w="3810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 Box 4"/>
          <p:cNvSpPr txBox="1">
            <a:spLocks noChangeArrowheads="1"/>
          </p:cNvSpPr>
          <p:nvPr/>
        </p:nvSpPr>
        <p:spPr bwMode="auto">
          <a:xfrm>
            <a:off x="1311275" y="639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286875" cy="1143000"/>
          </a:xfr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Активаторы (побудители)</a:t>
            </a:r>
          </a:p>
        </p:txBody>
      </p:sp>
      <p:grpSp>
        <p:nvGrpSpPr>
          <p:cNvPr id="2" name="Группа 44"/>
          <p:cNvGrpSpPr>
            <a:grpSpLocks/>
          </p:cNvGrpSpPr>
          <p:nvPr/>
        </p:nvGrpSpPr>
        <p:grpSpPr bwMode="auto">
          <a:xfrm>
            <a:off x="214313" y="1571625"/>
            <a:ext cx="8640762" cy="2109788"/>
            <a:chOff x="503237" y="1643050"/>
            <a:chExt cx="8640763" cy="2109257"/>
          </a:xfrm>
        </p:grpSpPr>
        <p:sp>
          <p:nvSpPr>
            <p:cNvPr id="12293" name="Text Box 5"/>
            <p:cNvSpPr txBox="1">
              <a:spLocks noChangeArrowheads="1"/>
            </p:cNvSpPr>
            <p:nvPr/>
          </p:nvSpPr>
          <p:spPr bwMode="auto">
            <a:xfrm>
              <a:off x="503237" y="1643050"/>
              <a:ext cx="8640763" cy="769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400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- </a:t>
              </a:r>
              <a:r>
                <a:rPr lang="ru-RU" sz="4400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медный </a:t>
              </a:r>
              <a:r>
                <a:rPr lang="ru-RU" sz="4400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купорос </a:t>
              </a:r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/>
          </p:nvGraphicFramePr>
          <p:xfrm>
            <a:off x="5411788" y="1692251"/>
            <a:ext cx="1754187" cy="793550"/>
          </p:xfrm>
          <a:graphic>
            <a:graphicData uri="http://schemas.openxmlformats.org/presentationml/2006/ole">
              <p:oleObj spid="_x0000_s30726" name="Формула" r:id="rId3" imgW="622080" imgH="266400" progId="Equation.3">
                <p:embed/>
              </p:oleObj>
            </a:graphicData>
          </a:graphic>
        </p:graphicFrame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714374" y="2428665"/>
              <a:ext cx="7358064" cy="132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(активатор сфалерита, хуже пирит и </a:t>
              </a:r>
              <a:r>
                <a:rPr lang="ru-RU" sz="4000" b="1" i="1" dirty="0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пирротин);</a:t>
              </a:r>
              <a:endPara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0" y="3857625"/>
            <a:ext cx="9144000" cy="2827338"/>
            <a:chOff x="0" y="3857625"/>
            <a:chExt cx="9144000" cy="2827338"/>
          </a:xfrm>
        </p:grpSpPr>
        <p:grpSp>
          <p:nvGrpSpPr>
            <p:cNvPr id="30731" name="Группа 45"/>
            <p:cNvGrpSpPr>
              <a:grpSpLocks/>
            </p:cNvGrpSpPr>
            <p:nvPr/>
          </p:nvGrpSpPr>
          <p:grpSpPr bwMode="auto">
            <a:xfrm>
              <a:off x="0" y="3857625"/>
              <a:ext cx="9144000" cy="2724150"/>
              <a:chOff x="503237" y="1643050"/>
              <a:chExt cx="9144000" cy="2724119"/>
            </a:xfrm>
          </p:grpSpPr>
          <p:sp>
            <p:nvSpPr>
              <p:cNvPr id="47" name="Text Box 5"/>
              <p:cNvSpPr txBox="1">
                <a:spLocks noChangeArrowheads="1"/>
              </p:cNvSpPr>
              <p:nvPr/>
            </p:nvSpPr>
            <p:spPr bwMode="auto">
              <a:xfrm>
                <a:off x="503237" y="1643050"/>
                <a:ext cx="8640763" cy="7699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4400" dirty="0">
                    <a:solidFill>
                      <a:srgbClr val="0066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- </a:t>
                </a:r>
                <a:r>
                  <a:rPr lang="ru-RU" sz="4400" dirty="0" err="1">
                    <a:solidFill>
                      <a:srgbClr val="0066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Сульфидизаторы</a:t>
                </a:r>
                <a:endParaRPr lang="ru-RU" sz="4400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9" name="Text Box 11"/>
              <p:cNvSpPr txBox="1">
                <a:spLocks noChangeArrowheads="1"/>
              </p:cNvSpPr>
              <p:nvPr/>
            </p:nvSpPr>
            <p:spPr bwMode="auto">
              <a:xfrm>
                <a:off x="503237" y="2428854"/>
                <a:ext cx="9144000" cy="1938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40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(активаторы </a:t>
                </a:r>
                <a:r>
                  <a:rPr lang="ru-RU" sz="4000" b="1" i="1" dirty="0" err="1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церрусита</a:t>
                </a:r>
                <a:r>
                  <a:rPr lang="ru-RU" sz="40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        ,</a:t>
                </a:r>
              </a:p>
              <a:p>
                <a:pPr>
                  <a:defRPr/>
                </a:pPr>
                <a:r>
                  <a:rPr lang="ru-RU" sz="40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англезита           , </a:t>
                </a:r>
              </a:p>
              <a:p>
                <a:pPr>
                  <a:defRPr/>
                </a:pPr>
                <a:r>
                  <a:rPr lang="ru-RU" sz="40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малахита                               </a:t>
                </a:r>
                <a:r>
                  <a:rPr lang="ru-RU" sz="4000" b="1" i="1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и </a:t>
                </a:r>
                <a:r>
                  <a:rPr lang="ru-RU" sz="4000" b="1" i="1" smtClean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др.).</a:t>
                </a:r>
                <a:endPara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aphicFrame>
          <p:nvGraphicFramePr>
            <p:cNvPr id="44037" name="Object 25"/>
            <p:cNvGraphicFramePr>
              <a:graphicFrameLocks noChangeAspect="1"/>
            </p:cNvGraphicFramePr>
            <p:nvPr/>
          </p:nvGraphicFramePr>
          <p:xfrm>
            <a:off x="5275263" y="3929063"/>
            <a:ext cx="3736975" cy="723900"/>
          </p:xfrm>
          <a:graphic>
            <a:graphicData uri="http://schemas.openxmlformats.org/presentationml/2006/ole">
              <p:oleObj spid="_x0000_s30722" name="Формула" r:id="rId4" imgW="1447560" imgH="266400" progId="Equation.3">
                <p:embed/>
              </p:oleObj>
            </a:graphicData>
          </a:graphic>
        </p:graphicFrame>
        <p:graphicFrame>
          <p:nvGraphicFramePr>
            <p:cNvPr id="5" name="Object 15"/>
            <p:cNvGraphicFramePr>
              <a:graphicFrameLocks noChangeAspect="1"/>
            </p:cNvGraphicFramePr>
            <p:nvPr/>
          </p:nvGraphicFramePr>
          <p:xfrm>
            <a:off x="6643688" y="4643438"/>
            <a:ext cx="1606550" cy="757237"/>
          </p:xfrm>
          <a:graphic>
            <a:graphicData uri="http://schemas.openxmlformats.org/presentationml/2006/ole">
              <p:oleObj spid="_x0000_s30723" name="Формула" r:id="rId5" imgW="622080" imgH="279360" progId="Equation.3">
                <p:embed/>
              </p:oleObj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2857500" y="5286375"/>
            <a:ext cx="1573213" cy="722313"/>
          </p:xfrm>
          <a:graphic>
            <a:graphicData uri="http://schemas.openxmlformats.org/presentationml/2006/ole">
              <p:oleObj spid="_x0000_s30724" name="Формула" r:id="rId6" imgW="609480" imgH="266400" progId="Equation.3">
                <p:embed/>
              </p:oleObj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2928938" y="5929313"/>
            <a:ext cx="3900487" cy="755650"/>
          </p:xfrm>
          <a:graphic>
            <a:graphicData uri="http://schemas.openxmlformats.org/presentationml/2006/ole">
              <p:oleObj spid="_x0000_s30725" name="Формула" r:id="rId7" imgW="1511280" imgH="27936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9286875" cy="1785938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algn="ctr">
              <a:defRPr/>
            </a:pPr>
            <a:r>
              <a:rPr lang="ru-RU" sz="5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Пенообразователи (</a:t>
            </a:r>
            <a:r>
              <a:rPr lang="ru-RU" sz="5400" b="1" kern="0" dirty="0" err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вспениватели</a:t>
            </a:r>
            <a:r>
              <a:rPr lang="ru-RU" sz="5400" b="1" kern="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)</a:t>
            </a:r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0" y="1988840"/>
            <a:ext cx="9144000" cy="3785653"/>
            <a:chOff x="0" y="1785926"/>
            <a:chExt cx="9144000" cy="3785602"/>
          </a:xfrm>
        </p:grpSpPr>
        <p:grpSp>
          <p:nvGrpSpPr>
            <p:cNvPr id="31752" name="Группа 7"/>
            <p:cNvGrpSpPr>
              <a:grpSpLocks/>
            </p:cNvGrpSpPr>
            <p:nvPr/>
          </p:nvGrpSpPr>
          <p:grpSpPr bwMode="auto">
            <a:xfrm>
              <a:off x="0" y="1785926"/>
              <a:ext cx="9144000" cy="3785602"/>
              <a:chOff x="0" y="1785926"/>
              <a:chExt cx="9144000" cy="3785602"/>
            </a:xfrm>
          </p:grpSpPr>
          <p:sp>
            <p:nvSpPr>
              <p:cNvPr id="4" name="Text Box 11"/>
              <p:cNvSpPr txBox="1">
                <a:spLocks noChangeArrowheads="1"/>
              </p:cNvSpPr>
              <p:nvPr/>
            </p:nvSpPr>
            <p:spPr bwMode="auto">
              <a:xfrm>
                <a:off x="0" y="1785926"/>
                <a:ext cx="9144000" cy="378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48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Органические гетерополярные молекулы:</a:t>
                </a:r>
              </a:p>
              <a:p>
                <a:pPr>
                  <a:defRPr/>
                </a:pPr>
                <a:r>
                  <a:rPr lang="ru-RU" sz="48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кислоты</a:t>
                </a:r>
              </a:p>
              <a:p>
                <a:pPr>
                  <a:defRPr/>
                </a:pPr>
                <a:r>
                  <a:rPr lang="ru-RU" sz="4800" b="1" i="1" dirty="0" smtClean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спирты             где </a:t>
                </a:r>
                <a:endParaRPr lang="ru-RU" sz="48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defRPr/>
                </a:pPr>
                <a:r>
                  <a:rPr lang="ru-RU" sz="4800" b="1" i="1" dirty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      от 5 </a:t>
                </a:r>
                <a:r>
                  <a:rPr lang="ru-RU" sz="4800" b="1" i="1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до </a:t>
                </a:r>
                <a:r>
                  <a:rPr lang="ru-RU" sz="4800" b="1" i="1" smtClean="0">
                    <a:solidFill>
                      <a:srgbClr val="462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12. </a:t>
                </a:r>
                <a:endParaRPr lang="ru-RU" sz="48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aphicFrame>
            <p:nvGraphicFramePr>
              <p:cNvPr id="5" name="Object 2"/>
              <p:cNvGraphicFramePr>
                <a:graphicFrameLocks noChangeAspect="1"/>
              </p:cNvGraphicFramePr>
              <p:nvPr/>
            </p:nvGraphicFramePr>
            <p:xfrm>
              <a:off x="5292080" y="4077029"/>
              <a:ext cx="3535362" cy="725488"/>
            </p:xfrm>
            <a:graphic>
              <a:graphicData uri="http://schemas.openxmlformats.org/presentationml/2006/ole">
                <p:oleObj spid="_x0000_s31747" name="Формула" r:id="rId3" imgW="1371600" imgH="266400" progId="Equation.3">
                  <p:embed/>
                </p:oleObj>
              </a:graphicData>
            </a:graphic>
          </p:graphicFrame>
          <p:graphicFrame>
            <p:nvGraphicFramePr>
              <p:cNvPr id="6" name="Object 3"/>
              <p:cNvGraphicFramePr>
                <a:graphicFrameLocks noChangeAspect="1"/>
              </p:cNvGraphicFramePr>
              <p:nvPr/>
            </p:nvGraphicFramePr>
            <p:xfrm>
              <a:off x="2951163" y="4108407"/>
              <a:ext cx="1701800" cy="622292"/>
            </p:xfrm>
            <a:graphic>
              <a:graphicData uri="http://schemas.openxmlformats.org/presentationml/2006/ole">
                <p:oleObj spid="_x0000_s31748" name="Формула" r:id="rId4" imgW="660240" imgH="228600" progId="Equation.3">
                  <p:embed/>
                </p:oleObj>
              </a:graphicData>
            </a:graphic>
          </p:graphicFrame>
          <p:graphicFrame>
            <p:nvGraphicFramePr>
              <p:cNvPr id="7" name="Object 4"/>
              <p:cNvGraphicFramePr>
                <a:graphicFrameLocks noChangeAspect="1"/>
              </p:cNvGraphicFramePr>
              <p:nvPr/>
            </p:nvGraphicFramePr>
            <p:xfrm>
              <a:off x="3131840" y="3284952"/>
              <a:ext cx="5856039" cy="725477"/>
            </p:xfrm>
            <a:graphic>
              <a:graphicData uri="http://schemas.openxmlformats.org/presentationml/2006/ole">
                <p:oleObj spid="_x0000_s31749" name="Формула" r:id="rId5" imgW="2450880" imgH="266400" progId="Equation.3">
                  <p:embed/>
                </p:oleObj>
              </a:graphicData>
            </a:graphic>
          </p:graphicFrame>
        </p:grpSp>
        <p:graphicFrame>
          <p:nvGraphicFramePr>
            <p:cNvPr id="44037" name="Object 5"/>
            <p:cNvGraphicFramePr>
              <a:graphicFrameLocks noChangeAspect="1"/>
            </p:cNvGraphicFramePr>
            <p:nvPr/>
          </p:nvGraphicFramePr>
          <p:xfrm>
            <a:off x="827584" y="5013121"/>
            <a:ext cx="392112" cy="414337"/>
          </p:xfrm>
          <a:graphic>
            <a:graphicData uri="http://schemas.openxmlformats.org/presentationml/2006/ole">
              <p:oleObj spid="_x0000_s31746" name="Формула" r:id="rId6" imgW="152280" imgH="15228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практике применяются</a:t>
            </a:r>
          </a:p>
          <a:p>
            <a:pPr algn="ctr">
              <a:defRPr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разделении 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полиметаллических руд</a:t>
            </a:r>
          </a:p>
          <a:p>
            <a:pPr algn="ctr">
              <a:defRPr/>
            </a:pPr>
            <a:r>
              <a:rPr lang="ru-RU" sz="2800" b="1" i="1" dirty="0" err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селективнодействующие</a:t>
            </a:r>
            <a:r>
              <a:rPr lang="ru-RU" sz="28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крезол </a:t>
            </a:r>
            <a:r>
              <a:rPr lang="ru-RU" sz="36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(смесь фенолов);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Д-3 </a:t>
            </a:r>
            <a:r>
              <a:rPr lang="ru-RU" sz="36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i="1" dirty="0" err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диметилфтолат</a:t>
            </a:r>
            <a:r>
              <a:rPr lang="ru-RU" sz="36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BB</a:t>
            </a:r>
            <a:r>
              <a:rPr lang="ru-RU" sz="4400" b="1" i="1" dirty="0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-2, 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i="1" dirty="0" err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неселективнодействующие</a:t>
            </a:r>
            <a:r>
              <a:rPr lang="ru-RU" sz="28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6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сосновое </a:t>
            </a:r>
            <a:r>
              <a:rPr lang="ru-RU" sz="4400" b="1" i="1" dirty="0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масло; 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Т-66 </a:t>
            </a:r>
            <a:r>
              <a:rPr lang="ru-RU" sz="32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(смесь производных циклического </a:t>
            </a:r>
            <a:r>
              <a:rPr lang="ru-RU" sz="3200" b="1" i="1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эфира</a:t>
            </a:r>
            <a:r>
              <a:rPr lang="ru-RU" sz="3200" b="1" i="1" smtClean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400" b="1" i="1" dirty="0">
              <a:solidFill>
                <a:srgbClr val="462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0" y="500063"/>
            <a:ext cx="9144000" cy="5509200"/>
            <a:chOff x="0" y="500097"/>
            <a:chExt cx="9144000" cy="5510024"/>
          </a:xfrm>
        </p:grpSpPr>
        <p:sp>
          <p:nvSpPr>
            <p:cNvPr id="4" name="Text Box 11"/>
            <p:cNvSpPr txBox="1">
              <a:spLocks noChangeArrowheads="1"/>
            </p:cNvSpPr>
            <p:nvPr/>
          </p:nvSpPr>
          <p:spPr bwMode="auto">
            <a:xfrm>
              <a:off x="0" y="500097"/>
              <a:ext cx="9144000" cy="551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 </a:t>
              </a:r>
              <a:r>
                <a:rPr lang="ru-RU" sz="44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разделении </a:t>
              </a:r>
              <a:endPara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>
                <a:defRPr/>
              </a:pPr>
              <a:r>
                <a:rPr lang="ru-RU" sz="4400" b="1" i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углей </a:t>
              </a:r>
              <a:r>
                <a:rPr lang="ru-RU" sz="4400" b="1" i="1">
                  <a:ln>
                    <a:solidFill>
                      <a:sysClr val="windowText" lastClr="000000"/>
                    </a:solidFill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 </a:t>
              </a:r>
              <a:r>
                <a:rPr lang="ru-RU" sz="4400" b="1" i="1" smtClean="0">
                  <a:ln>
                    <a:solidFill>
                      <a:sysClr val="windowText" lastClr="000000"/>
                    </a:solidFill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др. </a:t>
              </a:r>
              <a:r>
                <a:rPr lang="ru-RU" sz="4400" b="1" i="1" dirty="0">
                  <a:ln>
                    <a:solidFill>
                      <a:sysClr val="windowText" lastClr="000000"/>
                    </a:solidFill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ПИ</a:t>
              </a:r>
            </a:p>
            <a:p>
              <a:pPr>
                <a:buFontTx/>
                <a:buChar char="-"/>
                <a:defRPr/>
              </a:pPr>
              <a:r>
                <a:rPr lang="ru-RU" sz="48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ИМ-68 </a:t>
              </a: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(техническая смесь спиртов с      от 6 до 8 );</a:t>
              </a:r>
              <a:endParaRPr lang="ru-RU" sz="48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>
                <a:buFontTx/>
                <a:buChar char="-"/>
                <a:defRPr/>
              </a:pPr>
              <a:r>
                <a:rPr lang="ru-RU" sz="48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4800" b="1" i="1" dirty="0" err="1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пенореагент</a:t>
              </a:r>
              <a:r>
                <a:rPr lang="ru-RU" sz="48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(смесь спиртов с      от 4 до 8, альдегидов, эфиров </a:t>
              </a:r>
              <a:r>
                <a:rPr lang="ru-RU" sz="4000" b="1" i="1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 </a:t>
              </a:r>
              <a:r>
                <a:rPr lang="ru-RU" sz="4000" b="1" i="1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др. </a:t>
              </a: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углеводородов );</a:t>
              </a:r>
              <a:endParaRPr lang="ru-RU" sz="48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>
                <a:buFontTx/>
                <a:buChar char="-"/>
                <a:defRPr/>
              </a:pPr>
              <a:r>
                <a:rPr lang="ru-RU" sz="4800" b="1" i="1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4800" b="1" i="1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КОБС.</a:t>
              </a:r>
              <a:endParaRPr lang="ru-RU" sz="48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5" name="Object 7"/>
            <p:cNvGraphicFramePr>
              <a:graphicFrameLocks noChangeAspect="1"/>
            </p:cNvGraphicFramePr>
            <p:nvPr/>
          </p:nvGraphicFramePr>
          <p:xfrm>
            <a:off x="3000375" y="2768973"/>
            <a:ext cx="392113" cy="449330"/>
          </p:xfrm>
          <a:graphic>
            <a:graphicData uri="http://schemas.openxmlformats.org/presentationml/2006/ole">
              <p:oleObj spid="_x0000_s146433" name="Формула" r:id="rId3" imgW="152280" imgH="164880" progId="Equation.3">
                <p:embed/>
              </p:oleObj>
            </a:graphicData>
          </a:graphic>
        </p:graphicFrame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642938" y="4128076"/>
            <a:ext cx="392112" cy="447742"/>
          </p:xfrm>
          <a:graphic>
            <a:graphicData uri="http://schemas.openxmlformats.org/presentationml/2006/ole">
              <p:oleObj spid="_x0000_s146434" name="Формула" r:id="rId4" imgW="152280" imgH="16488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0" y="214313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флотационных 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пен: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0" y="2500313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пленочно-структурные;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643313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агрегатные;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0" y="4786313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пленочные.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6596E-6 L 0 -0.193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6.01295E-7 L 0 -0.228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6.01295E-7 L 0 -0.228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0" y="22860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размер пузырька 0,6-1,0 мм;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285750"/>
            <a:ext cx="9144000" cy="16541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5400" b="1" kern="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Требования к пене и пузырькам воздуха: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0" y="3214688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оптимальная скорость подъема 5-15 см/с;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0" y="4643438"/>
            <a:ext cx="9144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скорость разрушения пены </a:t>
            </a: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оптимальная.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0" y="1643063"/>
            <a:ext cx="91440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Образует 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</a:t>
            </a: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гидратный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слой вокруг пузырька (</a:t>
            </a: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гидрофилизирует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его поверхность) и не позволяет </a:t>
            </a:r>
            <a:r>
              <a:rPr lang="ru-RU" sz="44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пузырькам </a:t>
            </a: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коалесцировать.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0" y="274638"/>
            <a:ext cx="9144000" cy="143986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800" b="1" kern="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Действие </a:t>
            </a:r>
            <a:r>
              <a:rPr lang="ru-RU" sz="4800" b="1" kern="0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вспенивателя</a:t>
            </a:r>
            <a:endParaRPr lang="ru-RU" sz="4800" b="1" kern="0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Группа 17"/>
          <p:cNvGrpSpPr>
            <a:grpSpLocks/>
          </p:cNvGrpSpPr>
          <p:nvPr/>
        </p:nvGrpSpPr>
        <p:grpSpPr bwMode="auto">
          <a:xfrm>
            <a:off x="0" y="0"/>
            <a:ext cx="9144000" cy="1446213"/>
            <a:chOff x="0" y="0"/>
            <a:chExt cx="9144000" cy="1446550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4357688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Без </a:t>
              </a:r>
              <a:r>
                <a:rPr lang="ru-RU" sz="4400" b="1" i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вспенивателя</a:t>
              </a:r>
              <a:endPara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4286250" y="0"/>
              <a:ext cx="4857750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</a:t>
              </a:r>
              <a:r>
                <a:rPr lang="ru-RU" sz="4400" b="1" i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вспенивателем</a:t>
              </a:r>
              <a:endPara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Овал 9"/>
          <p:cNvSpPr/>
          <p:nvPr/>
        </p:nvSpPr>
        <p:spPr>
          <a:xfrm>
            <a:off x="1357290" y="2428868"/>
            <a:ext cx="1643074" cy="1571636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214942" y="4071942"/>
            <a:ext cx="2357454" cy="2357454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357290" y="1928802"/>
            <a:ext cx="1643074" cy="1571636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28662" y="1785926"/>
            <a:ext cx="2500330" cy="2500330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214942" y="1428736"/>
            <a:ext cx="2357454" cy="2357454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0" y="1340768"/>
            <a:ext cx="91440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</a:t>
            </a: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гидратный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слой вокруг пузырька не позволяет пузырькам принимать гидродинамическую форму, увеличивающую его скорость </a:t>
            </a:r>
            <a:r>
              <a:rPr lang="ru-RU" sz="44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подъеме.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0" y="0"/>
            <a:ext cx="43576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4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вспенивателя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4286250" y="0"/>
            <a:ext cx="48577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вспенивателем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857375" y="4572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Капля 24"/>
          <p:cNvSpPr/>
          <p:nvPr/>
        </p:nvSpPr>
        <p:spPr>
          <a:xfrm rot="8101518">
            <a:off x="1831975" y="4546600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286512" y="4500570"/>
            <a:ext cx="1071570" cy="1071570"/>
          </a:xfrm>
          <a:prstGeom prst="ellipse">
            <a:avLst/>
          </a:prstGeom>
          <a:ln w="1778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2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 bwMode="auto">
          <a:xfrm>
            <a:off x="0" y="2286000"/>
            <a:ext cx="9144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6000" b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Явление </a:t>
            </a:r>
            <a:r>
              <a:rPr lang="ru-RU" sz="6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смачивания. </a:t>
            </a:r>
            <a:r>
              <a:rPr lang="ru-RU" sz="6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Краевой угол</a:t>
            </a:r>
            <a:endParaRPr lang="ru-RU" sz="6000" dirty="0">
              <a:solidFill>
                <a:srgbClr val="80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0" y="785813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</a:t>
            </a:r>
            <a:r>
              <a:rPr lang="ru-RU" sz="4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гидратный</a:t>
            </a:r>
            <a:r>
              <a:rPr lang="ru-RU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слой «удерживает» вокруг пузырька больше воды,  благодаря чему толстые стенки пузыря долго испаряются (в пенном слое), а, следовательно, дольше </a:t>
            </a:r>
            <a:r>
              <a:rPr lang="ru-RU" sz="44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44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разрушаются. 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0" y="0"/>
            <a:ext cx="9144000" cy="1446213"/>
            <a:chOff x="0" y="0"/>
            <a:chExt cx="9144000" cy="1446550"/>
          </a:xfrm>
        </p:grpSpPr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4357688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Без </a:t>
              </a:r>
              <a:r>
                <a:rPr lang="ru-RU" sz="4400" b="1" i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вспенивателя</a:t>
              </a:r>
              <a:endPara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4286250" y="0"/>
              <a:ext cx="4857750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</a:t>
              </a:r>
              <a:r>
                <a:rPr lang="ru-RU" sz="4400" b="1" i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вспенивателем</a:t>
              </a:r>
              <a:endPara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2000232" y="4214818"/>
            <a:ext cx="1643074" cy="1571636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500562" y="2214554"/>
            <a:ext cx="2357454" cy="2357454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000364" y="3857652"/>
            <a:ext cx="1643074" cy="1571636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0" y="3286124"/>
            <a:ext cx="2500330" cy="2500330"/>
          </a:xfrm>
          <a:prstGeom prst="ellipse">
            <a:avLst/>
          </a:prstGeom>
          <a:ln w="13335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786446" y="4286256"/>
            <a:ext cx="1500198" cy="1500198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000232" y="4214818"/>
            <a:ext cx="1643074" cy="1571636"/>
          </a:xfrm>
          <a:prstGeom prst="ellipse">
            <a:avLst/>
          </a:prstGeom>
          <a:ln w="3810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000364" y="3857652"/>
            <a:ext cx="1643074" cy="1571636"/>
          </a:xfrm>
          <a:prstGeom prst="ellipse">
            <a:avLst/>
          </a:prstGeom>
          <a:ln w="3810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0" y="3286124"/>
            <a:ext cx="2500330" cy="2500330"/>
          </a:xfrm>
          <a:prstGeom prst="ellipse">
            <a:avLst/>
          </a:prstGeom>
          <a:ln w="38100">
            <a:gradFill flip="none" rotWithShape="1">
              <a:gsLst>
                <a:gs pos="64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7500958" y="3429000"/>
            <a:ext cx="1500198" cy="1500198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500562" y="2214578"/>
            <a:ext cx="2357454" cy="2357454"/>
          </a:xfrm>
          <a:prstGeom prst="ellipse">
            <a:avLst/>
          </a:prstGeom>
          <a:ln w="3175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786446" y="4286256"/>
            <a:ext cx="1500198" cy="1500198"/>
          </a:xfrm>
          <a:prstGeom prst="ellipse">
            <a:avLst/>
          </a:prstGeom>
          <a:ln w="3175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500958" y="3429024"/>
            <a:ext cx="1500198" cy="1500198"/>
          </a:xfrm>
          <a:prstGeom prst="ellipse">
            <a:avLst/>
          </a:prstGeom>
          <a:ln w="3175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20259E-7 L 0.03507 -0.0483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4"/>
          <p:cNvSpPr txBox="1">
            <a:spLocks noChangeArrowheads="1"/>
          </p:cNvSpPr>
          <p:nvPr/>
        </p:nvSpPr>
        <p:spPr bwMode="auto">
          <a:xfrm>
            <a:off x="2247900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286875" cy="1143000"/>
          </a:xfr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Регуляторы среды</a:t>
            </a:r>
          </a:p>
        </p:txBody>
      </p:sp>
      <p:grpSp>
        <p:nvGrpSpPr>
          <p:cNvPr id="2" name="Группа 44"/>
          <p:cNvGrpSpPr>
            <a:grpSpLocks/>
          </p:cNvGrpSpPr>
          <p:nvPr/>
        </p:nvGrpSpPr>
        <p:grpSpPr bwMode="auto">
          <a:xfrm>
            <a:off x="179512" y="2780928"/>
            <a:ext cx="8715375" cy="2109252"/>
            <a:chOff x="503237" y="1643050"/>
            <a:chExt cx="8715406" cy="2108526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503237" y="1643050"/>
              <a:ext cx="8640794" cy="769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Щелочи, кислоты</a:t>
              </a: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714376" y="2428592"/>
              <a:ext cx="8504267" cy="132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i="1" dirty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(на практике: известь, </a:t>
              </a:r>
              <a:r>
                <a:rPr lang="ru-RU" sz="4000" b="1" i="1" dirty="0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сода, серная кислота </a:t>
              </a:r>
              <a:r>
                <a:rPr lang="ru-RU" sz="4000" b="1" i="1" smtClean="0">
                  <a:solidFill>
                    <a:srgbClr val="462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 д. р.)</a:t>
              </a:r>
              <a:endParaRPr lang="ru-RU" sz="4000" b="1" i="1" dirty="0">
                <a:solidFill>
                  <a:srgbClr val="462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0" y="0"/>
            <a:ext cx="9286875" cy="2786063"/>
          </a:xfrm>
          <a:prstGeom prst="rect">
            <a:avLst/>
          </a:prstGeom>
          <a:gradFill rotWithShape="1">
            <a:gsLst>
              <a:gs pos="0">
                <a:srgbClr val="92D050"/>
              </a:gs>
              <a:gs pos="100000">
                <a:srgbClr val="66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5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Другие реагенты, применяемые при </a:t>
            </a:r>
            <a:r>
              <a:rPr lang="ru-RU" sz="54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флотации:</a:t>
            </a:r>
            <a:endParaRPr lang="ru-RU" sz="54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357188" y="3357563"/>
            <a:ext cx="8643937" cy="3500437"/>
          </a:xfrm>
          <a:prstGeom prst="rect">
            <a:avLst/>
          </a:prstGeom>
          <a:gradFill rotWithShape="1">
            <a:gsLst>
              <a:gs pos="0">
                <a:srgbClr val="FFCC00">
                  <a:gamma/>
                  <a:shade val="46275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5400" b="1" kern="0" dirty="0" err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диспергаторы</a:t>
            </a:r>
            <a:r>
              <a:rPr lang="ru-RU" sz="5400" b="1" kern="0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эмульгаторы, </a:t>
            </a:r>
            <a:r>
              <a:rPr lang="ru-RU" sz="5400" b="1" kern="0" dirty="0" err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флокулянты</a:t>
            </a:r>
            <a:r>
              <a:rPr lang="ru-RU" sz="5400" b="1" kern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коагулянты.</a:t>
            </a:r>
            <a:endParaRPr lang="ru-RU" sz="5400" b="1" kern="0" dirty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"/>
          <p:cNvSpPr txBox="1">
            <a:spLocks noChangeArrowheads="1"/>
          </p:cNvSpPr>
          <p:nvPr/>
        </p:nvSpPr>
        <p:spPr bwMode="auto">
          <a:xfrm>
            <a:off x="0" y="1772816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i="1" dirty="0">
                <a:ln w="38100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флотационного процесса</a:t>
            </a:r>
            <a:endParaRPr lang="fr-FR" sz="7200" b="1" i="1" dirty="0">
              <a:ln w="38100"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22555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крупность измельчения руды;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плотность пульпы;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реагентный режим;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интенсивность аэрации и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перемеши-вания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пульпы;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кинетика флотации;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режим съема пены;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температура пульпы;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флотационная схема;</a:t>
            </a:r>
          </a:p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дебит </a:t>
            </a:r>
            <a:r>
              <a:rPr lang="ru-RU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пульпы.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71750"/>
            <a:ext cx="9144000" cy="1595438"/>
          </a:xfrm>
          <a:gradFill flip="none" rotWithShape="1">
            <a:gsLst>
              <a:gs pos="0">
                <a:srgbClr val="FFCC00">
                  <a:gamma/>
                  <a:shade val="46275"/>
                  <a:invGamma/>
                  <a:alpha val="21000"/>
                </a:srgbClr>
              </a:gs>
              <a:gs pos="100000">
                <a:srgbClr val="FFCC00"/>
              </a:gs>
            </a:gsLst>
            <a:path path="rect">
              <a:fillToRect l="50000" t="50000" r="50000" b="50000"/>
            </a:path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факторы,</a:t>
            </a:r>
            <a:b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5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влияющие на флотацию: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6.93802E-7 L 0 -0.400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0" y="1571625"/>
            <a:ext cx="9144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6000" b="1" i="1" dirty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Крупность измельчения руды перед флотацией</a:t>
            </a:r>
            <a:endParaRPr lang="fr-FR" sz="6000" b="1" i="1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0" y="4929188"/>
            <a:ext cx="9144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достаточно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того,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преодолеть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гидратный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слой пузырька и </a:t>
            </a:r>
            <a:r>
              <a:rPr lang="ru-RU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закрепиться).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500"/>
            <a:ext cx="9144000" cy="1595438"/>
          </a:xfrm>
          <a:gradFill flip="none" rotWithShape="1">
            <a:gsLst>
              <a:gs pos="3000">
                <a:srgbClr val="FFCC00">
                  <a:gamma/>
                  <a:shade val="46275"/>
                  <a:invGamma/>
                </a:srgbClr>
              </a:gs>
              <a:gs pos="100000">
                <a:srgbClr val="FFC000"/>
              </a:gs>
            </a:gsLst>
            <a:path path="rect">
              <a:fillToRect l="50000" t="50000" r="50000" b="50000"/>
            </a:path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факторы,</a:t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влияющие на выбор крупности руды перед флотацией: 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0" y="378904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 зерна полезного компонента в исходной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руде;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0" y="4797152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размер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частицы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 малый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надежного закрепления на пузырьке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сорваться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893 L -0.00781 -0.36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5143E-6 L 0 -0.2715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4255E-6 L 0 -0.2562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 animBg="1"/>
      <p:bldP spid="17" grpId="0"/>
      <p:bldP spid="17" grpId="1"/>
      <p:bldP spid="19" grpId="0"/>
      <p:bldP spid="19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2714625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Наибольшая крупность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флотируемых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частиц зависит от: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2214563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гидрофобности;</a:t>
            </a: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0" y="3500438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плотности;</a:t>
            </a:r>
            <a:endParaRPr lang="fr-FR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0" y="4857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5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формы.</a:t>
            </a:r>
            <a:endParaRPr lang="fr-FR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14313"/>
          <a:ext cx="9144000" cy="6446912"/>
        </p:xfrm>
        <a:graphic>
          <a:graphicData uri="http://schemas.openxmlformats.org/drawingml/2006/table">
            <a:tbl>
              <a:tblPr/>
              <a:tblGrid>
                <a:gridCol w="6643702"/>
                <a:gridCol w="2500298"/>
              </a:tblGrid>
              <a:tr h="1509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Минералы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Размер, мм  (не более)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Сульфиды, обработанные </a:t>
                      </a:r>
                      <a:r>
                        <a:rPr lang="ru-RU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ксантогенатами</a:t>
                      </a: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0,1-0,15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Более легкие минералы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(апатит, кальцит)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0,15-0,2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5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Аполярные</a:t>
                      </a: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малой плотности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(сера, уголь)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0,5-0,6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1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Молибденит (несмотря на большую плотность, вследствие чешуйчатой формы)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0,4-0,5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20713"/>
            <a:ext cx="9144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Показатель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смачиваемости</a:t>
            </a:r>
            <a:endParaRPr lang="ru-RU" sz="4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8" name="Rectangle 3"/>
          <p:cNvSpPr txBox="1">
            <a:spLocks noChangeArrowheads="1"/>
          </p:cNvSpPr>
          <p:nvPr/>
        </p:nvSpPr>
        <p:spPr>
          <a:xfrm>
            <a:off x="0" y="714375"/>
            <a:ext cx="9144000" cy="20923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</p:txBody>
      </p:sp>
      <p:grpSp>
        <p:nvGrpSpPr>
          <p:cNvPr id="1030" name="Группа 17"/>
          <p:cNvGrpSpPr>
            <a:grpSpLocks/>
          </p:cNvGrpSpPr>
          <p:nvPr/>
        </p:nvGrpSpPr>
        <p:grpSpPr bwMode="auto">
          <a:xfrm>
            <a:off x="2627313" y="2205038"/>
            <a:ext cx="4313703" cy="3381375"/>
            <a:chOff x="2226568" y="1905000"/>
            <a:chExt cx="4312664" cy="3381997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018539" y="4569315"/>
              <a:ext cx="3520693" cy="7080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ru-RU" sz="40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Times New Roman" pitchFamily="18" charset="0"/>
                </a:rPr>
                <a:t>краевой угол</a:t>
              </a:r>
              <a:endParaRPr lang="ru-RU" sz="4000" dirty="0">
                <a:solidFill>
                  <a:srgbClr val="800000"/>
                </a:solidFill>
                <a:latin typeface="+mn-lt"/>
                <a:cs typeface="Times New Roman" pitchFamily="18" charset="0"/>
              </a:endParaRPr>
            </a:p>
          </p:txBody>
        </p:sp>
        <p:grpSp>
          <p:nvGrpSpPr>
            <p:cNvPr id="1032" name="Группа 16"/>
            <p:cNvGrpSpPr>
              <a:grpSpLocks/>
            </p:cNvGrpSpPr>
            <p:nvPr/>
          </p:nvGrpSpPr>
          <p:grpSpPr bwMode="auto">
            <a:xfrm>
              <a:off x="2226568" y="1905000"/>
              <a:ext cx="3453507" cy="3381997"/>
              <a:chOff x="5157093" y="5638800"/>
              <a:chExt cx="3453507" cy="3381997"/>
            </a:xfrm>
          </p:grpSpPr>
          <p:grpSp>
            <p:nvGrpSpPr>
              <p:cNvPr id="1033" name="Группа 18"/>
              <p:cNvGrpSpPr>
                <a:grpSpLocks/>
              </p:cNvGrpSpPr>
              <p:nvPr/>
            </p:nvGrpSpPr>
            <p:grpSpPr bwMode="auto">
              <a:xfrm>
                <a:off x="5445125" y="5638800"/>
                <a:ext cx="3165475" cy="2286000"/>
                <a:chOff x="1331913" y="1936750"/>
                <a:chExt cx="3165475" cy="2286000"/>
              </a:xfrm>
            </p:grpSpPr>
            <p:sp>
              <p:nvSpPr>
                <p:cNvPr id="1037" name="Oval 9"/>
                <p:cNvSpPr>
                  <a:spLocks noChangeArrowheads="1"/>
                </p:cNvSpPr>
                <p:nvPr/>
              </p:nvSpPr>
              <p:spPr bwMode="auto">
                <a:xfrm>
                  <a:off x="1331913" y="2012950"/>
                  <a:ext cx="1728787" cy="155257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8" name="Line 11"/>
                <p:cNvSpPr>
                  <a:spLocks noChangeShapeType="1"/>
                </p:cNvSpPr>
                <p:nvPr/>
              </p:nvSpPr>
              <p:spPr bwMode="auto">
                <a:xfrm>
                  <a:off x="2773363" y="3422650"/>
                  <a:ext cx="1439862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9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773363" y="2487613"/>
                  <a:ext cx="935037" cy="935037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202361" y="1936750"/>
                  <a:ext cx="1295088" cy="3667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b="1" dirty="0">
                      <a:solidFill>
                        <a:schemeClr val="tx2">
                          <a:lumMod val="50000"/>
                        </a:schemeClr>
                      </a:solidFill>
                    </a:rPr>
                    <a:t>жидкость</a:t>
                  </a:r>
                  <a:endParaRPr lang="fr-FR" b="1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41" name="Rectangle 10"/>
                <p:cNvSpPr>
                  <a:spLocks noChangeArrowheads="1"/>
                </p:cNvSpPr>
                <p:nvPr/>
              </p:nvSpPr>
              <p:spPr bwMode="auto">
                <a:xfrm>
                  <a:off x="1373188" y="3422650"/>
                  <a:ext cx="1524001" cy="80010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4" name="Freeform 18"/>
              <p:cNvSpPr>
                <a:spLocks/>
              </p:cNvSpPr>
              <p:nvPr/>
            </p:nvSpPr>
            <p:spPr bwMode="auto">
              <a:xfrm rot="5123323">
                <a:off x="7235777" y="6809136"/>
                <a:ext cx="407988" cy="217045"/>
              </a:xfrm>
              <a:custGeom>
                <a:avLst/>
                <a:gdLst>
                  <a:gd name="T0" fmla="*/ 2147483647 w 257"/>
                  <a:gd name="T1" fmla="*/ 2147483647 h 140"/>
                  <a:gd name="T2" fmla="*/ 2147483647 w 257"/>
                  <a:gd name="T3" fmla="*/ 2147483647 h 140"/>
                  <a:gd name="T4" fmla="*/ 2147483647 w 257"/>
                  <a:gd name="T5" fmla="*/ 2147483647 h 140"/>
                  <a:gd name="T6" fmla="*/ 2147483647 w 257"/>
                  <a:gd name="T7" fmla="*/ 2147483647 h 140"/>
                  <a:gd name="T8" fmla="*/ 2147483647 w 257"/>
                  <a:gd name="T9" fmla="*/ 2147483647 h 140"/>
                  <a:gd name="T10" fmla="*/ 2147483647 w 257"/>
                  <a:gd name="T11" fmla="*/ 2147483647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7"/>
                  <a:gd name="T19" fmla="*/ 0 h 140"/>
                  <a:gd name="T20" fmla="*/ 257 w 25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7" h="140">
                    <a:moveTo>
                      <a:pt x="8" y="140"/>
                    </a:moveTo>
                    <a:cubicBezTo>
                      <a:pt x="4" y="127"/>
                      <a:pt x="0" y="114"/>
                      <a:pt x="8" y="95"/>
                    </a:cubicBezTo>
                    <a:cubicBezTo>
                      <a:pt x="16" y="76"/>
                      <a:pt x="34" y="42"/>
                      <a:pt x="53" y="27"/>
                    </a:cubicBezTo>
                    <a:cubicBezTo>
                      <a:pt x="72" y="12"/>
                      <a:pt x="98" y="8"/>
                      <a:pt x="121" y="4"/>
                    </a:cubicBezTo>
                    <a:cubicBezTo>
                      <a:pt x="144" y="0"/>
                      <a:pt x="166" y="0"/>
                      <a:pt x="189" y="4"/>
                    </a:cubicBezTo>
                    <a:cubicBezTo>
                      <a:pt x="212" y="8"/>
                      <a:pt x="234" y="17"/>
                      <a:pt x="257" y="27"/>
                    </a:cubicBezTo>
                  </a:path>
                </a:pathLst>
              </a:custGeom>
              <a:noFill/>
              <a:ln w="9525">
                <a:solidFill>
                  <a:srgbClr val="FF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" name="Text Box 15"/>
              <p:cNvSpPr txBox="1">
                <a:spLocks noChangeArrowheads="1"/>
              </p:cNvSpPr>
              <p:nvPr/>
            </p:nvSpPr>
            <p:spPr bwMode="auto">
              <a:xfrm>
                <a:off x="5788013" y="6376982"/>
                <a:ext cx="115093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/>
                  <a:t>воздух</a:t>
                </a:r>
                <a:endParaRPr lang="fr-FR" b="1"/>
              </a:p>
            </p:txBody>
          </p:sp>
          <p:sp>
            <p:nvSpPr>
              <p:cNvPr id="1036" name="Text Box 16"/>
              <p:cNvSpPr txBox="1">
                <a:spLocks noChangeArrowheads="1"/>
              </p:cNvSpPr>
              <p:nvPr/>
            </p:nvSpPr>
            <p:spPr bwMode="auto">
              <a:xfrm>
                <a:off x="5486400" y="7315200"/>
                <a:ext cx="1600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>
                    <a:solidFill>
                      <a:srgbClr val="FFFF00"/>
                    </a:solidFill>
                  </a:rPr>
                  <a:t>твердое тело</a:t>
                </a:r>
                <a:endParaRPr lang="fr-FR" b="1">
                  <a:solidFill>
                    <a:srgbClr val="FFFF00"/>
                  </a:solidFill>
                </a:endParaRPr>
              </a:p>
            </p:txBody>
          </p:sp>
          <p:graphicFrame>
            <p:nvGraphicFramePr>
              <p:cNvPr id="1026" name="Object 2"/>
              <p:cNvGraphicFramePr>
                <a:graphicFrameLocks noChangeAspect="1"/>
              </p:cNvGraphicFramePr>
              <p:nvPr/>
            </p:nvGraphicFramePr>
            <p:xfrm>
              <a:off x="7620422" y="6459856"/>
              <a:ext cx="385762" cy="573189"/>
            </p:xfrm>
            <a:graphic>
              <a:graphicData uri="http://schemas.openxmlformats.org/presentationml/2006/ole">
                <p:oleObj spid="_x0000_s1026" name="Формула" r:id="rId3" imgW="139680" imgH="203040" progId="Equation.3">
                  <p:embed/>
                </p:oleObj>
              </a:graphicData>
            </a:graphic>
          </p:graphicFrame>
          <p:graphicFrame>
            <p:nvGraphicFramePr>
              <p:cNvPr id="1027" name="Object 18"/>
              <p:cNvGraphicFramePr>
                <a:graphicFrameLocks noChangeAspect="1"/>
              </p:cNvGraphicFramePr>
              <p:nvPr/>
            </p:nvGraphicFramePr>
            <p:xfrm>
              <a:off x="5157093" y="8447608"/>
              <a:ext cx="806450" cy="573189"/>
            </p:xfrm>
            <a:graphic>
              <a:graphicData uri="http://schemas.openxmlformats.org/presentationml/2006/ole">
                <p:oleObj spid="_x0000_s1027" name="Формула" r:id="rId4" imgW="291960" imgH="203040" progId="Equation.3">
                  <p:embed/>
                </p:oleObj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134076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8100"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</a:rPr>
              <a:t> </a:t>
            </a:r>
            <a:r>
              <a:rPr lang="ru-RU" sz="6000" i="1" kern="10" dirty="0">
                <a:ln w="38100">
                  <a:noFill/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Влияние тонких </a:t>
            </a:r>
          </a:p>
          <a:p>
            <a:pPr algn="ctr">
              <a:defRPr/>
            </a:pPr>
            <a:r>
              <a:rPr lang="ru-RU" sz="6000" i="1" kern="10" dirty="0">
                <a:ln w="38100">
                  <a:noFill/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шламов</a:t>
            </a:r>
          </a:p>
          <a:p>
            <a:pPr algn="ctr">
              <a:defRPr/>
            </a:pPr>
            <a:r>
              <a:rPr lang="ru-RU" sz="6000" i="1" kern="10" dirty="0">
                <a:ln w="38100">
                  <a:noFill/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на флотацию </a:t>
            </a:r>
          </a:p>
          <a:p>
            <a:pPr algn="ctr">
              <a:defRPr/>
            </a:pPr>
            <a:r>
              <a:rPr lang="ru-RU" sz="6000" i="1" kern="10" dirty="0">
                <a:ln w="38100">
                  <a:noFill/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угольных частиц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928813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ctr" eaLnBrk="0" hangingPunct="0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   При наличии в пульпе тонких шламов наблюдаются следующие технологические явления: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235743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- загрязнение пенного продукта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мел-кими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 фракциями пустой породы;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35004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- увеличение расхода реагентов;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40719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- уменьшение скорости флотации;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4549775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- ухудшение флотации более крупных зерен и низкая зольность отходов вследствие плохой флотации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тончайших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зерен.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33333E-6 L 0 -0.30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0.8" calcmode="lin" valueType="num">
                                      <p:cBhvr override="childStyle"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7" grpId="0"/>
      <p:bldP spid="8" grpId="0"/>
      <p:bldP spid="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28625" y="2286000"/>
            <a:ext cx="82296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6000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Причины вредного влияния шламов на флотацию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85750" y="1785938"/>
            <a:ext cx="8229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1.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Малая вероятность встречи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пузырьком.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1000125" y="214313"/>
            <a:ext cx="7072313" cy="1831975"/>
            <a:chOff x="1500167" y="5026575"/>
            <a:chExt cx="7072363" cy="1831425"/>
          </a:xfrm>
        </p:grpSpPr>
        <p:sp>
          <p:nvSpPr>
            <p:cNvPr id="6" name="Овал 5"/>
            <p:cNvSpPr/>
            <p:nvPr/>
          </p:nvSpPr>
          <p:spPr>
            <a:xfrm>
              <a:off x="6072198" y="5864365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8072463" y="5026575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500167" y="5526641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571869" y="6312459"/>
              <a:ext cx="500067" cy="545541"/>
            </a:xfrm>
            <a:prstGeom prst="ellipse">
              <a:avLst/>
            </a:prstGeom>
            <a:ln w="3175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30"/>
          <p:cNvGrpSpPr>
            <a:grpSpLocks/>
          </p:cNvGrpSpPr>
          <p:nvPr/>
        </p:nvGrpSpPr>
        <p:grpSpPr bwMode="auto">
          <a:xfrm>
            <a:off x="0" y="142875"/>
            <a:ext cx="520700" cy="1338263"/>
            <a:chOff x="547752" y="4691646"/>
            <a:chExt cx="520933" cy="1337692"/>
          </a:xfrm>
        </p:grpSpPr>
        <p:sp>
          <p:nvSpPr>
            <p:cNvPr id="95269" name="Скругленный прямоугольник 22"/>
            <p:cNvSpPr>
              <a:spLocks noChangeArrowheads="1"/>
            </p:cNvSpPr>
            <p:nvPr/>
          </p:nvSpPr>
          <p:spPr bwMode="auto">
            <a:xfrm flipH="1">
              <a:off x="976380" y="5906092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70" name="Скругленный прямоугольник 26"/>
            <p:cNvSpPr>
              <a:spLocks noChangeArrowheads="1"/>
            </p:cNvSpPr>
            <p:nvPr/>
          </p:nvSpPr>
          <p:spPr bwMode="auto">
            <a:xfrm flipH="1">
              <a:off x="547752" y="4691646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3000375" y="3714750"/>
            <a:ext cx="2484438" cy="2767013"/>
            <a:chOff x="2976644" y="3500438"/>
            <a:chExt cx="2485003" cy="2766452"/>
          </a:xfrm>
        </p:grpSpPr>
        <p:sp>
          <p:nvSpPr>
            <p:cNvPr id="95265" name="Скругленный прямоугольник 21"/>
            <p:cNvSpPr>
              <a:spLocks noChangeArrowheads="1"/>
            </p:cNvSpPr>
            <p:nvPr/>
          </p:nvSpPr>
          <p:spPr bwMode="auto">
            <a:xfrm flipH="1">
              <a:off x="3143240" y="6143644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66" name="Скругленный прямоугольник 23"/>
            <p:cNvSpPr>
              <a:spLocks noChangeArrowheads="1"/>
            </p:cNvSpPr>
            <p:nvPr/>
          </p:nvSpPr>
          <p:spPr bwMode="auto">
            <a:xfrm flipH="1">
              <a:off x="5357817" y="4714884"/>
              <a:ext cx="103830" cy="1266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67" name="Скругленный прямоугольник 25"/>
            <p:cNvSpPr>
              <a:spLocks noChangeArrowheads="1"/>
            </p:cNvSpPr>
            <p:nvPr/>
          </p:nvSpPr>
          <p:spPr bwMode="auto">
            <a:xfrm flipH="1">
              <a:off x="2976644" y="4977398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68" name="Скругленный прямоугольник 27"/>
            <p:cNvSpPr>
              <a:spLocks noChangeArrowheads="1"/>
            </p:cNvSpPr>
            <p:nvPr/>
          </p:nvSpPr>
          <p:spPr bwMode="auto">
            <a:xfrm flipH="1">
              <a:off x="4929189" y="3500438"/>
              <a:ext cx="103830" cy="1266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31"/>
          <p:cNvGrpSpPr>
            <a:grpSpLocks/>
          </p:cNvGrpSpPr>
          <p:nvPr/>
        </p:nvGrpSpPr>
        <p:grpSpPr bwMode="auto">
          <a:xfrm>
            <a:off x="8623300" y="500063"/>
            <a:ext cx="520700" cy="1338262"/>
            <a:chOff x="7620115" y="4977398"/>
            <a:chExt cx="520933" cy="1337692"/>
          </a:xfrm>
        </p:grpSpPr>
        <p:sp>
          <p:nvSpPr>
            <p:cNvPr id="95263" name="Скругленный прямоугольник 24"/>
            <p:cNvSpPr>
              <a:spLocks noChangeArrowheads="1"/>
            </p:cNvSpPr>
            <p:nvPr/>
          </p:nvSpPr>
          <p:spPr bwMode="auto">
            <a:xfrm flipV="1">
              <a:off x="8048743" y="6191844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64" name="Скругленный прямоугольник 28"/>
            <p:cNvSpPr>
              <a:spLocks noChangeArrowheads="1"/>
            </p:cNvSpPr>
            <p:nvPr/>
          </p:nvSpPr>
          <p:spPr bwMode="auto">
            <a:xfrm flipV="1">
              <a:off x="7620115" y="4977398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33"/>
          <p:cNvGrpSpPr>
            <a:grpSpLocks/>
          </p:cNvGrpSpPr>
          <p:nvPr/>
        </p:nvGrpSpPr>
        <p:grpSpPr bwMode="auto">
          <a:xfrm>
            <a:off x="1357313" y="3143250"/>
            <a:ext cx="7072312" cy="1831975"/>
            <a:chOff x="1500167" y="5026575"/>
            <a:chExt cx="7072363" cy="1831425"/>
          </a:xfrm>
        </p:grpSpPr>
        <p:sp>
          <p:nvSpPr>
            <p:cNvPr id="35" name="Овал 34"/>
            <p:cNvSpPr/>
            <p:nvPr/>
          </p:nvSpPr>
          <p:spPr>
            <a:xfrm>
              <a:off x="6072198" y="5864365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8072463" y="5026575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1500167" y="5526641"/>
              <a:ext cx="500067" cy="545541"/>
            </a:xfrm>
            <a:prstGeom prst="ellipse">
              <a:avLst/>
            </a:prstGeom>
            <a:ln w="6350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571869" y="6312459"/>
              <a:ext cx="500067" cy="545541"/>
            </a:xfrm>
            <a:prstGeom prst="ellipse">
              <a:avLst/>
            </a:prstGeom>
            <a:ln w="317500">
              <a:gradFill flip="none" rotWithShape="1">
                <a:gsLst>
                  <a:gs pos="55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" name="Группа 38"/>
          <p:cNvGrpSpPr>
            <a:grpSpLocks/>
          </p:cNvGrpSpPr>
          <p:nvPr/>
        </p:nvGrpSpPr>
        <p:grpSpPr bwMode="auto">
          <a:xfrm>
            <a:off x="357188" y="3071813"/>
            <a:ext cx="520700" cy="1338262"/>
            <a:chOff x="547752" y="4691646"/>
            <a:chExt cx="520933" cy="1337692"/>
          </a:xfrm>
        </p:grpSpPr>
        <p:sp>
          <p:nvSpPr>
            <p:cNvPr id="95249" name="Скругленный прямоугольник 39"/>
            <p:cNvSpPr>
              <a:spLocks noChangeArrowheads="1"/>
            </p:cNvSpPr>
            <p:nvPr/>
          </p:nvSpPr>
          <p:spPr bwMode="auto">
            <a:xfrm flipH="1">
              <a:off x="976380" y="5906092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50" name="Скругленный прямоугольник 40"/>
            <p:cNvSpPr>
              <a:spLocks noChangeArrowheads="1"/>
            </p:cNvSpPr>
            <p:nvPr/>
          </p:nvSpPr>
          <p:spPr bwMode="auto">
            <a:xfrm flipH="1">
              <a:off x="547752" y="4691646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41"/>
          <p:cNvGrpSpPr>
            <a:grpSpLocks/>
          </p:cNvGrpSpPr>
          <p:nvPr/>
        </p:nvGrpSpPr>
        <p:grpSpPr bwMode="auto">
          <a:xfrm>
            <a:off x="3357563" y="6643688"/>
            <a:ext cx="2484437" cy="2767012"/>
            <a:chOff x="2976644" y="3500438"/>
            <a:chExt cx="2485003" cy="2766452"/>
          </a:xfrm>
        </p:grpSpPr>
        <p:sp>
          <p:nvSpPr>
            <p:cNvPr id="95245" name="Скругленный прямоугольник 42"/>
            <p:cNvSpPr>
              <a:spLocks noChangeArrowheads="1"/>
            </p:cNvSpPr>
            <p:nvPr/>
          </p:nvSpPr>
          <p:spPr bwMode="auto">
            <a:xfrm flipH="1">
              <a:off x="3143240" y="6143644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46" name="Скругленный прямоугольник 43"/>
            <p:cNvSpPr>
              <a:spLocks noChangeArrowheads="1"/>
            </p:cNvSpPr>
            <p:nvPr/>
          </p:nvSpPr>
          <p:spPr bwMode="auto">
            <a:xfrm flipH="1">
              <a:off x="5357817" y="4714884"/>
              <a:ext cx="103830" cy="1266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47" name="Скругленный прямоугольник 44"/>
            <p:cNvSpPr>
              <a:spLocks noChangeArrowheads="1"/>
            </p:cNvSpPr>
            <p:nvPr/>
          </p:nvSpPr>
          <p:spPr bwMode="auto">
            <a:xfrm flipH="1">
              <a:off x="2976644" y="4977398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48" name="Скругленный прямоугольник 45"/>
            <p:cNvSpPr>
              <a:spLocks noChangeArrowheads="1"/>
            </p:cNvSpPr>
            <p:nvPr/>
          </p:nvSpPr>
          <p:spPr bwMode="auto">
            <a:xfrm flipH="1">
              <a:off x="4929189" y="3500438"/>
              <a:ext cx="103830" cy="1266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46"/>
          <p:cNvGrpSpPr>
            <a:grpSpLocks/>
          </p:cNvGrpSpPr>
          <p:nvPr/>
        </p:nvGrpSpPr>
        <p:grpSpPr bwMode="auto">
          <a:xfrm>
            <a:off x="8980488" y="3429000"/>
            <a:ext cx="520700" cy="1338263"/>
            <a:chOff x="7620115" y="4977398"/>
            <a:chExt cx="520933" cy="1337692"/>
          </a:xfrm>
        </p:grpSpPr>
        <p:sp>
          <p:nvSpPr>
            <p:cNvPr id="95243" name="Скругленный прямоугольник 47"/>
            <p:cNvSpPr>
              <a:spLocks noChangeArrowheads="1"/>
            </p:cNvSpPr>
            <p:nvPr/>
          </p:nvSpPr>
          <p:spPr bwMode="auto">
            <a:xfrm flipV="1">
              <a:off x="8048743" y="6191844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95244" name="Скругленный прямоугольник 48"/>
            <p:cNvSpPr>
              <a:spLocks noChangeArrowheads="1"/>
            </p:cNvSpPr>
            <p:nvPr/>
          </p:nvSpPr>
          <p:spPr bwMode="auto">
            <a:xfrm flipV="1">
              <a:off x="7620115" y="4977398"/>
              <a:ext cx="92305" cy="1232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/>
            </a:gradFill>
            <a:ln w="38100">
              <a:solidFill>
                <a:schemeClr val="accent2"/>
              </a:solidFill>
              <a:round/>
              <a:headEnd/>
              <a:tailEnd type="stealth" w="med" len="lg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17646 C 0.01302 0.21138 0.01302 0.24653 0.01389 0.28168 C 0.01458 0.30759 0.02292 0.33094 0.0283 0.35199 C 0.03368 0.37257 0.02812 0.36147 0.03559 0.37303 C 0.04462 0.40287 0.03524 0.37766 0.04427 0.39061 C 0.05156 0.40125 0.05573 0.41304 0.06337 0.41882 C 0.07101 0.43108 0.07344 0.43478 0.08229 0.43987 C 0.09323 0.45791 0.10868 0.45999 0.1217 0.46438 C 0.16198 0.49676 0.2026 0.49977 0.24549 0.49977 " pathEditMode="relative" rAng="0" ptsTypes="ffffffffA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16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18547 C 0.00487 0.23959 -0.00069 0.32377 0.02223 0.3765 C 0.02327 0.38089 0.02362 0.38621 0.02518 0.39084 C 0.02882 0.40101 0.03473 0.40841 0.03733 0.41928 C 0.04375 0.4468 0.05521 0.47016 0.06858 0.49075 C 0.07327 0.5222 0.09636 0.5555 0.11771 0.56244 C 0.13299 0.56753 0.16441 0.57215 0.16441 0.57261 C 0.17553 0.5777 0.18959 0.58649 0.20157 0.58649 " pathEditMode="relative" rAng="0" ptsTypes="fffffff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20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9 0.02428 0.00364 0.03978 0.0144 0.0599 C 0.0184 0.06753 0.01944 0.07909 0.02309 0.08695 C 0.02413 0.08927 0.02604 0.09066 0.02743 0.09274 C 0.0335 0.10245 0.0401 0.11494 0.0493 0.11771 C 0.05295 0.12257 0.05607 0.12627 0.06076 0.12928 " pathEditMode="relative" ptsTypes="fffff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9 0.02428 0.00364 0.03978 0.0144 0.0599 C 0.0184 0.06753 0.01944 0.07909 0.02309 0.08695 C 0.02413 0.08927 0.02604 0.09066 0.02743 0.09274 C 0.0335 0.10245 0.0401 0.11494 0.0493 0.11771 C 0.05295 0.12257 0.05607 0.12627 0.06076 0.12928 " pathEditMode="relative" ptsTypes="fffff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38668E-6 C -0.00243 0.07354 -0.00434 0.12049 -0.01719 0.18131 C -0.02187 0.20444 -0.02309 0.23959 -0.02743 0.26341 C -0.02847 0.27035 -0.03073 0.27451 -0.03229 0.28099 C -0.03958 0.31036 -0.04739 0.34829 -0.05816 0.35661 C -0.0625 0.37141 -0.06632 0.38251 -0.07187 0.39176 " pathEditMode="relative" rAng="0" ptsTypes="fffffA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19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67068E-6 C 0.01111 0.00092 0.02275 -0.0007 0.03334 0.00392 C 0.05087 0.01179 0.06754 0.02312 0.08542 0.0289 C 0.08837 0.03283 0.09098 0.03723 0.09427 0.0407 C 0.09913 0.04578 0.10868 0.05596 0.10868 0.05596 C 0.11216 0.06521 0.11094 0.06405 0.11736 0.07145 C 0.12205 0.07677 0.1217 0.07284 0.1217 0.07724 " pathEditMode="relative" ptsTypes="ffffff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01295E-7 L 0.00434 -0.7631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38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28625" y="857250"/>
            <a:ext cx="82296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Сложность преодоления энергетического барьера (</a:t>
            </a:r>
            <a:r>
              <a:rPr lang="ru-RU" sz="4400" b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гидратного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слоя) из-за малой кинетической энергии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тонкой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частицы.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7761040" cy="21431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Траектории движения частиц различной крупности относительно пузырька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14313" y="3071813"/>
            <a:ext cx="51435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1 - пузырек; </a:t>
            </a:r>
          </a:p>
          <a:p>
            <a:pPr>
              <a:defRPr/>
            </a:pPr>
            <a:r>
              <a:rPr lang="ru-RU" sz="3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2 – линии обтекания;</a:t>
            </a:r>
          </a:p>
          <a:p>
            <a:pPr>
              <a:defRPr/>
            </a:pPr>
            <a:r>
              <a:rPr lang="ru-RU" sz="3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 – малая частица; </a:t>
            </a:r>
          </a:p>
          <a:p>
            <a:pPr>
              <a:defRPr/>
            </a:pPr>
            <a:r>
              <a:rPr lang="ru-RU" sz="3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4 – «крупная</a:t>
            </a:r>
            <a:r>
              <a:rPr lang="ru-RU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» </a:t>
            </a:r>
            <a:r>
              <a:rPr lang="ru-RU" sz="36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частица.</a:t>
            </a:r>
            <a:endParaRPr lang="ru-RU" sz="36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4339" name="Picture 3" descr="C:\Users\Ludmila\Pictures\шламы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80000">
            <a:off x="5151438" y="1214438"/>
            <a:ext cx="36353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 bwMode="auto">
          <a:xfrm>
            <a:off x="3000364" y="2285992"/>
            <a:ext cx="3000373" cy="2928806"/>
          </a:xfrm>
          <a:prstGeom prst="ellipse">
            <a:avLst/>
          </a:prstGeom>
          <a:ln w="635000">
            <a:gradFill flip="none" rotWithShape="1">
              <a:gsLst>
                <a:gs pos="5500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21"/>
          <p:cNvSpPr>
            <a:spLocks noChangeArrowheads="1"/>
          </p:cNvSpPr>
          <p:nvPr/>
        </p:nvSpPr>
        <p:spPr bwMode="auto">
          <a:xfrm flipH="1">
            <a:off x="3095625" y="1428750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23"/>
          <p:cNvSpPr>
            <a:spLocks noChangeArrowheads="1"/>
          </p:cNvSpPr>
          <p:nvPr/>
        </p:nvSpPr>
        <p:spPr bwMode="auto">
          <a:xfrm flipH="1">
            <a:off x="5715000" y="0"/>
            <a:ext cx="103188" cy="127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25"/>
          <p:cNvSpPr>
            <a:spLocks noChangeArrowheads="1"/>
          </p:cNvSpPr>
          <p:nvPr/>
        </p:nvSpPr>
        <p:spPr bwMode="auto">
          <a:xfrm flipH="1">
            <a:off x="2928938" y="261938"/>
            <a:ext cx="92075" cy="123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27"/>
          <p:cNvSpPr>
            <a:spLocks noChangeArrowheads="1"/>
          </p:cNvSpPr>
          <p:nvPr/>
        </p:nvSpPr>
        <p:spPr bwMode="auto">
          <a:xfrm flipH="1">
            <a:off x="4214813" y="285750"/>
            <a:ext cx="142875" cy="714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21"/>
          <p:cNvSpPr>
            <a:spLocks noChangeArrowheads="1"/>
          </p:cNvSpPr>
          <p:nvPr/>
        </p:nvSpPr>
        <p:spPr bwMode="auto">
          <a:xfrm flipH="1">
            <a:off x="1643063" y="1428750"/>
            <a:ext cx="487362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23"/>
          <p:cNvSpPr>
            <a:spLocks noChangeArrowheads="1"/>
          </p:cNvSpPr>
          <p:nvPr/>
        </p:nvSpPr>
        <p:spPr bwMode="auto">
          <a:xfrm flipH="1">
            <a:off x="6786563" y="1000125"/>
            <a:ext cx="547687" cy="642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25"/>
          <p:cNvSpPr>
            <a:spLocks noChangeArrowheads="1"/>
          </p:cNvSpPr>
          <p:nvPr/>
        </p:nvSpPr>
        <p:spPr bwMode="auto">
          <a:xfrm flipH="1">
            <a:off x="4286250" y="1428750"/>
            <a:ext cx="487363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7"/>
          <p:cNvSpPr>
            <a:spLocks noChangeArrowheads="1"/>
          </p:cNvSpPr>
          <p:nvPr/>
        </p:nvSpPr>
        <p:spPr bwMode="auto">
          <a:xfrm flipH="1">
            <a:off x="4786313" y="357188"/>
            <a:ext cx="547687" cy="6429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  <a:ln w="38100">
            <a:solidFill>
              <a:schemeClr val="accent2"/>
            </a:solidFill>
            <a:round/>
            <a:headEnd/>
            <a:tailEnd type="stealth" w="med" len="lg"/>
          </a:ln>
        </p:spPr>
        <p:txBody>
          <a:bodyPr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2778 C 0.00017 0.04074 0.00278 0.05486 -0.00122 0.06736 C -0.00191 0.06968 -0.00365 0.0713 -0.00434 0.07361 C -0.00868 0.08658 -0.01077 0.10162 -0.01372 0.11528 C -0.01597 0.12616 -0.01771 0.14051 -0.02153 0.1507 C -0.02882 0.17014 -0.03993 0.18704 -0.04653 0.20695 C -0.05226 0.22408 -0.05573 0.24121 -0.06372 0.25695 C -0.06597 0.26158 -0.07188 0.28565 -0.07309 0.29028 C -0.07361 0.29259 -0.07535 0.29422 -0.07622 0.29653 C -0.07952 0.30509 -0.08299 0.31343 -0.08716 0.32153 C -0.09427 0.33588 -0.09393 0.35486 -0.10122 0.36945 C -0.10556 0.39213 -0.104 0.41528 -0.10747 0.4382 C -0.10677 0.4625 -0.10886 0.49097 -0.10278 0.51528 C -0.10104 0.53125 -0.09722 0.5456 -0.09497 0.56111 C -0.09271 0.57593 -0.09097 0.59051 -0.08403 0.60278 C -0.08195 0.61134 -0.07726 0.61713 -0.07466 0.6257 C -0.07032 0.64005 -0.07014 0.64398 -0.06372 0.65695 C -0.05851 0.66736 -0.05799 0.68935 -0.05278 0.69861 C -0.0467 0.70949 -0.04931 0.70394 -0.04497 0.71528 C -0.04375 0.72986 -0.04566 0.73681 -0.03716 0.74445 C -0.03663 0.7507 -0.03594 0.75672 -0.03559 0.7632 C -0.0349 0.77431 -0.0349 0.78542 -0.03403 0.79653 C -0.03316 0.80857 -0.02795 0.82014 -0.02622 0.83195 C -0.03021 0.84815 -0.02188 0.85741 -0.01841 0.87153 C -0.02552 0.87477 -0.02604 0.87871 -0.02778 0.8882 C -0.02761 0.89074 -0.0257 0.91297 -0.02466 0.91736 C -0.02396 0.92037 -0.0224 0.92292 -0.02153 0.9257 C -0.02032 0.92986 -0.01841 0.9382 -0.01841 0.93843 C -0.02014 0.95162 -0.01771 0.94769 -0.02153 0.95278 " pathEditMode="relative" rAng="0" ptsTypes="fffffffffffffffffffffffffff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46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-0.00052 0.02106 -0.0007 0.04236 -0.00156 0.06366 C -0.00243 0.08449 -0.01077 0.10602 -0.01684 0.125 C -0.02136 0.13981 -0.0224 0.15393 -0.03351 0.16273 C -0.03577 0.16713 -0.03924 0.1713 -0.04184 0.17593 C -0.05139 0.19444 -0.03247 0.16829 -0.04844 0.18889 C -0.05243 0.2044 -0.05834 0.21389 -0.07031 0.2206 C -0.07344 0.22245 -0.07691 0.22361 -0.08038 0.225 C -0.08195 0.22569 -0.08525 0.22708 -0.08525 0.22731 C -0.09115 0.23241 -0.09601 0.23889 -0.10191 0.24398 C -0.10591 0.25139 -0.11094 0.25393 -0.11545 0.26088 C -0.12066 0.26875 -0.1257 0.27685 -0.13386 0.27986 C -0.14288 0.29722 -0.13108 0.27662 -0.14219 0.29051 C -0.15347 0.30486 -0.13716 0.29005 -0.15052 0.30116 C -0.15504 0.30995 -0.16181 0.31968 -0.16563 0.32893 C -0.16875 0.33727 -0.16945 0.34051 -0.17552 0.34583 C -0.17865 0.35648 -0.18525 0.3662 -0.18733 0.37778 C -0.1908 0.39653 -0.19219 0.41667 -0.20087 0.43287 C -0.20278 0.44444 -0.204 0.45486 -0.2092 0.46481 C -0.21198 0.50208 -0.21233 0.49907 -0.2092 0.55393 C -0.20834 0.56643 -0.20156 0.5713 -0.1974 0.58125 C -0.19306 0.59259 -0.19341 0.60162 -0.18559 0.61111 C -0.18143 0.62731 -0.17483 0.64167 -0.17066 0.65787 C -0.16997 0.66065 -0.16719 0.6618 -0.16563 0.66389 C -0.16233 0.66852 -0.16007 0.67384 -0.15729 0.67917 C -0.15 0.6919 -0.14132 0.70787 -0.12882 0.71296 C -0.12656 0.71505 -0.12379 0.71643 -0.12205 0.71968 C -0.1132 0.73542 -0.13004 0.72083 -0.11545 0.73634 C -0.11354 0.73843 -0.11077 0.73889 -0.10868 0.74051 C -0.10365 0.74491 -0.09931 0.75116 -0.09375 0.75347 C -0.09045 0.75486 -0.08681 0.75579 -0.08368 0.75764 C -0.07674 0.76227 -0.075 0.76343 -0.06702 0.76574 C -0.06129 0.76805 -0.05018 0.77037 -0.05018 0.77083 C -0.04271 0.77639 -0.03229 0.7831 -0.025 0.78935 C -0.01406 0.79907 -0.0257 0.79375 -0.01493 0.79815 C -0.01025 0.80741 -0.00226 0.82569 2.5E-6 0.83634 C 0.00347 0.85208 0.00416 0.86875 0.01337 0.88079 C 0.01406 0.88356 0.01423 0.8868 0.0151 0.88935 C 0.0158 0.8919 0.0184 0.89329 0.0184 0.8956 C 0.0184 0.90023 0.0151 0.90856 0.0151 0.9088 C 0.01632 0.9243 0.02031 0.93727 0.02031 0.95324 " pathEditMode="relative" rAng="0" ptsTypes="ffffffffffffffffffffffffffffffffffffffff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47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1.11111E-6 C 0.00069 0.00972 0.00034 0.02014 -0.00243 0.0294 C -0.00643 0.04259 -0.01216 0.05463 -0.01841 0.06574 C -0.02448 0.07685 -0.02743 0.0882 -0.03299 0.09977 C -0.03785 0.11019 -0.04236 0.12083 -0.0474 0.13148 C -0.04948 0.13611 -0.05157 0.14051 -0.05382 0.14514 C -0.05486 0.14745 -0.05695 0.15185 -0.05695 0.15208 C -0.06077 0.17292 -0.06563 0.19213 -0.07292 0.21088 C -0.075 0.21574 -0.07726 0.21991 -0.07934 0.22454 C -0.08056 0.22685 -0.08264 0.23125 -0.08264 0.23148 C -0.08316 0.23495 -0.08403 0.23889 -0.0842 0.24259 C -0.08507 0.25695 -0.08455 0.2713 -0.08577 0.28565 C -0.08611 0.29051 -0.08802 0.29491 -0.08907 0.29931 C -0.08959 0.30162 -0.09063 0.30625 -0.09063 0.30648 C -0.09393 0.34375 -0.09393 0.33658 -0.09063 0.39699 C -0.08976 0.41181 -0.08559 0.41412 -0.08108 0.42408 C -0.0757 0.43611 -0.07257 0.45 -0.06823 0.46273 C -0.06129 0.48241 -0.04896 0.5 -0.03924 0.51713 C -0.02466 0.54283 -0.01164 0.57639 0.01198 0.5875 C 0.02448 0.60509 0.0085 0.58403 0.02326 0.59884 C 0.025 0.60046 0.02621 0.6037 0.02795 0.60556 C 0.02951 0.60741 0.03125 0.60857 0.03281 0.61019 C 0.0368 0.61875 0.04357 0.62269 0.05052 0.62593 C 0.05468 0.63495 0.06128 0.64398 0.06493 0.65324 C 0.06979 0.66551 0.07239 0.67523 0.07934 0.68495 C 0.08177 0.68866 0.08489 0.69051 0.08732 0.69398 C 0.0993 0.71088 0.08559 0.69722 0.09705 0.70764 C 0.10052 0.71505 0.10468 0.71852 0.10816 0.72593 C 0.10868 0.73796 0.10816 0.75023 0.10972 0.76204 C 0.11302 0.78611 0.11701 0.76366 0.11302 0.78033 C 0.11354 0.78403 0.11406 0.78796 0.11458 0.79167 C 0.1151 0.79699 0.11614 0.80764 0.11614 0.80787 " pathEditMode="relative" rAng="0" ptsTypes="fffffffffffffffffffffffffffffff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4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7.40741E-7 C -0.00191 0.07083 -0.00191 0.14167 -0.00087 0.2125 C -0.0007 0.22384 0.00555 0.23958 0.01197 0.24537 C 0.01302 0.25185 0.01336 0.2588 0.0151 0.26505 C 0.01875 0.27708 0.03489 0.30671 0.04218 0.31343 C 0.0427 0.31782 0.04218 0.32268 0.04375 0.32639 C 0.04513 0.32963 0.04826 0.33032 0.05017 0.3331 C 0.05156 0.33495 0.05191 0.33773 0.05347 0.33958 C 0.06007 0.34884 0.06892 0.35694 0.07725 0.36366 C 0.08489 0.37755 0.0809 0.36944 0.08854 0.39005 L 0.08854 0.39028 C 0.09062 0.39444 0.09479 0.40324 0.09479 0.40347 C 0.09757 0.41736 0.10295 0.42755 0.10763 0.44051 C 0.10954 0.45949 0.11215 0.47824 0.11406 0.49745 C 0.11215 0.52454 0.11128 0.55162 0.1092 0.57847 C 0.10816 0.59097 0.10468 0.60231 0.10121 0.61366 C 0.09687 0.62755 0.09496 0.64468 0.08854 0.65741 C 0.08489 0.66458 0.07986 0.6706 0.07569 0.67708 C 0.07204 0.68333 0.071 0.69028 0.0677 0.69699 C 0.06458 0.71505 0.06093 0.73264 0.05017 0.74514 C 0.04704 0.74884 0.04392 0.75278 0.04062 0.75602 C 0.03871 0.7581 0.03611 0.75856 0.0342 0.76042 C 0.03072 0.76435 0.02847 0.77014 0.02465 0.77361 C 0.02204 0.77616 0.01545 0.78194 0.01354 0.78449 C 0.01215 0.78657 0.0118 0.78935 0.01041 0.7912 C 0.00902 0.79259 0.00694 0.79236 0.00555 0.79329 C 0.00277 0.79537 0.00017 0.79768 -0.00243 0.8 C -0.00625 0.80324 -0.00973 0.80764 -0.01355 0.81088 C -0.01962 0.81574 -0.01771 0.80995 -0.02309 0.81736 C -0.02518 0.82014 -0.02605 0.82384 -0.02796 0.82616 C -0.03073 0.82963 -0.03438 0.83218 -0.0375 0.83495 C -0.03907 0.83657 -0.04219 0.83935 -0.04219 0.83958 C -0.04445 0.84815 -0.04862 0.85023 -0.05348 0.85694 C -0.05973 0.88356 -0.05365 0.85602 -0.0566 0.92477 C -0.05747 0.94699 -0.05973 0.96829 -0.05973 0.99074 " pathEditMode="relative" rAng="0" ptsTypes="fffffffffFffffffffffffffffffffffff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49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0208 C 0.00399 0.0213 0.00399 0.05787 0.01858 0.07083 C 0.02188 0.08403 0.02639 0.09143 0.03264 0.10208 C 0.0349 0.10602 0.03577 0.1118 0.03889 0.11458 C 0.04358 0.11875 0.04827 0.12292 0.05295 0.12708 C 0.05799 0.13171 0.0632 0.13333 0.06858 0.1375 C 0.07188 0.14005 0.07795 0.14583 0.07795 0.14606 C 0.08472 0.15926 0.09705 0.16435 0.10452 0.17708 C 0.11267 0.1912 0.12083 0.20509 0.12952 0.21875 C 0.13386 0.22569 0.13802 0.22755 0.14045 0.2375 C 0.14271 0.24653 0.14566 0.25625 0.14983 0.26458 C 0.15313 0.28611 0.15972 0.30347 0.16702 0.32292 C 0.16945 0.3294 0.17483 0.34167 0.17483 0.3419 C 0.1783 0.37801 0.17813 0.39514 0.17639 0.43958 C 0.17604 0.44676 0.1717 0.46042 0.1717 0.46065 C 0.17014 0.47731 0.16858 0.49167 0.1592 0.50417 C 0.15017 0.5162 0.15886 0.4993 0.14983 0.51458 C 0.14636 0.52037 0.14358 0.52708 0.14045 0.5331 C 0.13316 0.54792 0.14566 0.53102 0.13577 0.54537 C 0.13056 0.5537 0.12448 0.5618 0.11858 0.56875 C 0.11146 0.57616 0.10886 0.58773 0.09983 0.59167 C 0.09618 0.59884 0.09358 0.60139 0.08733 0.60417 C 0.08212 0.61412 0.08681 0.60764 0.07795 0.61435 C 0.07309 0.61852 0.06858 0.62268 0.06389 0.62708 C 0.05781 0.63218 0.04983 0.63403 0.04358 0.63935 C 0.04149 0.64375 0.04097 0.65046 0.03733 0.65185 C 0.01962 0.65995 0.03125 0.65602 0.00139 0.6581 C -0.01198 0.66157 -0.02465 0.65625 -0.03767 0.65625 " pathEditMode="relative" rAng="0" ptsTypes="fffffffffffffffffffffffffff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33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11 0.0088 -0.00521 0.00394 -0.01719 0.01458 C -0.01875 0.01597 -0.02187 0.01875 -0.02187 0.01875 C -0.02622 0.02731 -0.03247 0.03356 -0.0375 0.04167 C -0.04149 0.04815 -0.04306 0.05556 -0.04687 0.0625 C -0.05087 0.11088 -0.04861 0.15995 -0.05469 0.20833 C -0.05365 0.2375 -0.05208 0.26551 -0.04687 0.29375 C -0.0474 0.30833 -0.04774 0.32292 -0.04844 0.3375 C -0.04878 0.34306 -0.04861 0.34884 -0.05 0.35417 C -0.0533 0.3662 -0.06146 0.37431 -0.06562 0.38542 C -0.0684 0.39306 -0.07031 0.40417 -0.075 0.41042 C -0.0842 0.42269 -0.09566 0.42963 -0.10625 0.43958 C -0.10937 0.44236 -0.1125 0.44514 -0.11562 0.44792 C -0.11719 0.44931 -0.12031 0.45208 -0.12031 0.45208 C -0.13021 0.47176 -0.14861 0.45856 -0.15781 0.47083 " pathEditMode="relative" ptsTypes="ffffffffffffffA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25 0.07801 C -0.04184 0.08518 -0.0533 0.08819 -0.06406 0.09467 C -0.06823 0.09722 -0.07187 0.10231 -0.07656 0.10301 C -0.08177 0.1037 -0.08698 0.1044 -0.09218 0.10509 C -0.10364 0.11018 -0.09843 0.1081 -0.10781 0.11134 C -0.11302 0.11597 -0.11909 0.11852 -0.125 0.12176 C -0.12812 0.12338 -0.13159 0.12338 -0.13437 0.12592 C -0.14045 0.13125 -0.13732 0.1294 -0.14375 0.13217 C -0.15017 0.14514 -0.14305 0.13241 -0.15156 0.14259 C -0.16423 0.15764 -0.1559 0.15278 -0.16562 0.15717 C -0.16927 0.17199 -0.16684 0.16597 -0.17187 0.17592 C -0.17343 0.18379 -0.17656 0.18912 -0.17812 0.19676 C -0.18316 0.22129 -0.18906 0.24467 -0.19218 0.26967 C -0.18958 0.31111 -0.18611 0.36088 -0.17187 0.39884 C -0.16718 0.42963 -0.1743 0.39213 -0.16562 0.41551 C -0.16441 0.41875 -0.16493 0.42268 -0.16406 0.42592 C -0.16337 0.42824 -0.1618 0.42986 -0.16093 0.43217 C -0.1585 0.43866 -0.15903 0.44676 -0.15625 0.45301 C -0.15191 0.46319 -0.14514 0.47199 -0.13906 0.48009 C -0.12847 0.49421 -0.10017 0.49259 -0.08437 0.49467 C -0.08055 0.50231 -0.08298 0.49977 -0.07812 0.50301 " pathEditMode="relative" rAng="0" ptsTypes="ffffffffffffffffffff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21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044 C 0.01944 0.00856 0.02517 0.01921 0.03056 0.0294 C 0.0316 0.03148 0.03229 0.03403 0.03368 0.03565 C 0.03646 0.03866 0.0401 0.03935 0.04306 0.0419 C 0.04583 0.05278 0.04965 0.05787 0.05556 0.06481 C 0.05885 0.06875 0.06493 0.07731 0.06493 0.07754 C 0.06771 0.08819 0.07448 0.09514 0.08056 0.10231 C 0.08872 0.11204 0.09358 0.11944 0.10243 0.12731 C 0.10087 0.14167 0.10035 0.14537 0.09931 0.16065 C 0.09826 0.17662 0.09618 0.20856 0.09618 0.20879 C 0.0967 0.23102 0.09184 0.27384 0.10399 0.29815 C 0.10538 0.30532 0.1066 0.31435 0.10868 0.32106 C 0.11076 0.32754 0.11441 0.33333 0.11649 0.33981 C 0.11788 0.34375 0.11771 0.34861 0.11962 0.35231 C 0.12066 0.3544 0.12188 0.35625 0.12274 0.35856 C 0.12344 0.36042 0.12569 0.36389 0.12431 0.36481 C 0.12257 0.36597 0.12135 0.3618 0.11962 0.36065 C 0.11823 0.35972 0.11649 0.35926 0.11493 0.35856 C 0.11337 0.35648 0.11024 0.35231 0.11024 0.35254 " pathEditMode="relative" rAng="0" ptsTypes="ffffffffffffffffffA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57313"/>
            <a:ext cx="9144000" cy="2928937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Недостаточная общая площадь поверхности пузырьков для закрепления большого количества </a:t>
            </a:r>
            <a:r>
              <a:rPr lang="ru-RU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тонких частиц. </a:t>
            </a:r>
            <a:endParaRPr lang="ru-RU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0" y="2420888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4. </a:t>
            </a:r>
            <a:r>
              <a:rPr lang="ru-RU" sz="4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Склонность к окислению и </a:t>
            </a:r>
            <a:r>
              <a:rPr lang="ru-RU" sz="44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неселективному </a:t>
            </a:r>
            <a:r>
              <a:rPr lang="ru-RU" sz="44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агрегированию.</a:t>
            </a:r>
            <a:endParaRPr lang="ru-RU" sz="4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>
          <a:solidFill>
            <a:srgbClr val="FF0000"/>
          </a:solidFill>
          <a:round/>
          <a:headEnd/>
          <a:tailEnd type="stealth" w="med" len="lg"/>
        </a:ln>
      </a:spPr>
      <a:bodyPr/>
      <a:lstStyle>
        <a:defPPr>
          <a:defRPr/>
        </a:defPPr>
      </a:lstStyle>
    </a:sp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4030</TotalTime>
  <Words>10461</Words>
  <Application>Microsoft Office PowerPoint</Application>
  <PresentationFormat>Экран (4:3)</PresentationFormat>
  <Paragraphs>1542</Paragraphs>
  <Slides>372</Slides>
  <Notes>47</Notes>
  <HiddenSlides>2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372</vt:i4>
      </vt:variant>
    </vt:vector>
  </HeadingPairs>
  <TitlesOfParts>
    <vt:vector size="375" baseType="lpstr">
      <vt:lpstr>Оформление по умолчанию</vt:lpstr>
      <vt:lpstr>Формула</vt:lpstr>
      <vt:lpstr>Microsoft Equation 3.0</vt:lpstr>
      <vt:lpstr>Слайд 1</vt:lpstr>
      <vt:lpstr>Литература</vt:lpstr>
      <vt:lpstr>Разновидности флотации</vt:lpstr>
      <vt:lpstr>Слайд 4</vt:lpstr>
      <vt:lpstr>Механизм действия</vt:lpstr>
      <vt:lpstr>Минерализованные воздушные пузырьки во флотационной пульпе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Коллекторы (собиратели)</vt:lpstr>
      <vt:lpstr>Слайд 43</vt:lpstr>
      <vt:lpstr>Оксигидрильные коллекторы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Депрессоры (подавители)</vt:lpstr>
      <vt:lpstr>Слайд 64</vt:lpstr>
      <vt:lpstr>Другие известные депрессоры</vt:lpstr>
      <vt:lpstr>Механизмы действия депрессоров:</vt:lpstr>
      <vt:lpstr>Слайд 67</vt:lpstr>
      <vt:lpstr>Слайд 68</vt:lpstr>
      <vt:lpstr>Слайд 69</vt:lpstr>
      <vt:lpstr>Активаторы (побудители)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Регуляторы среды</vt:lpstr>
      <vt:lpstr>Слайд 83</vt:lpstr>
      <vt:lpstr>Слайд 84</vt:lpstr>
      <vt:lpstr>Основные факторы, влияющие на флотацию:</vt:lpstr>
      <vt:lpstr>Слайд 86</vt:lpstr>
      <vt:lpstr>Основные факторы, влияющие на выбор крупности руды перед флотацией: 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Траектории движения частиц различной крупности относительно пузырька</vt:lpstr>
      <vt:lpstr>Слайд 97</vt:lpstr>
      <vt:lpstr>3. Недостаточная общая площадь поверхности пузырьков для закрепления большого количества тонких частиц. 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1. Увеличение загрузки коллек-тора или применение более сильных;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  <vt:lpstr>Слайд 194</vt:lpstr>
      <vt:lpstr>Слайд 195</vt:lpstr>
      <vt:lpstr>Слайд 196</vt:lpstr>
      <vt:lpstr>Слайд 197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Слайд 206</vt:lpstr>
      <vt:lpstr>Слайд 207</vt:lpstr>
      <vt:lpstr>Слайд 208</vt:lpstr>
      <vt:lpstr>Слайд 209</vt:lpstr>
      <vt:lpstr>Слайд 210</vt:lpstr>
      <vt:lpstr>Слайд 211</vt:lpstr>
      <vt:lpstr>Слайд 212</vt:lpstr>
      <vt:lpstr>Слайд 213</vt:lpstr>
      <vt:lpstr>Слайд 214</vt:lpstr>
      <vt:lpstr>Слайд 215</vt:lpstr>
      <vt:lpstr>Слайд 216</vt:lpstr>
      <vt:lpstr>Слайд 217</vt:lpstr>
      <vt:lpstr>Слайд 218</vt:lpstr>
      <vt:lpstr>Слайд 219</vt:lpstr>
      <vt:lpstr>Слайд 220</vt:lpstr>
      <vt:lpstr>Слайд 221</vt:lpstr>
      <vt:lpstr>Слайд 222</vt:lpstr>
      <vt:lpstr>Слайд 223</vt:lpstr>
      <vt:lpstr>Слайд 224</vt:lpstr>
      <vt:lpstr>Слайд 225</vt:lpstr>
      <vt:lpstr>Слайд 226</vt:lpstr>
      <vt:lpstr>Слайд 227</vt:lpstr>
      <vt:lpstr>Слайд 228</vt:lpstr>
      <vt:lpstr>Слайд 229</vt:lpstr>
      <vt:lpstr>Слайд 230</vt:lpstr>
      <vt:lpstr>Слайд 231</vt:lpstr>
      <vt:lpstr>Слайд 232</vt:lpstr>
      <vt:lpstr>Слайд 233</vt:lpstr>
      <vt:lpstr>Слайд 234</vt:lpstr>
      <vt:lpstr>Слайд 235</vt:lpstr>
      <vt:lpstr>Слайд 236</vt:lpstr>
      <vt:lpstr>Слайд 237</vt:lpstr>
      <vt:lpstr>Слайд 238</vt:lpstr>
      <vt:lpstr>Слайд 239</vt:lpstr>
      <vt:lpstr>Слайд 240</vt:lpstr>
      <vt:lpstr>Слайд 241</vt:lpstr>
      <vt:lpstr>Слайд 242</vt:lpstr>
      <vt:lpstr>Слайд 243</vt:lpstr>
      <vt:lpstr>Слайд 244</vt:lpstr>
      <vt:lpstr>Слайд 245</vt:lpstr>
      <vt:lpstr>Основные полезные минералы:</vt:lpstr>
      <vt:lpstr>Слайд 247</vt:lpstr>
      <vt:lpstr>Слайд 248</vt:lpstr>
      <vt:lpstr>Слайд 249</vt:lpstr>
      <vt:lpstr>Слайд 250</vt:lpstr>
      <vt:lpstr>Слайд 251</vt:lpstr>
      <vt:lpstr>Флотационные схемы</vt:lpstr>
      <vt:lpstr>Слайд 253</vt:lpstr>
      <vt:lpstr>Слайд 254</vt:lpstr>
      <vt:lpstr>Слайд 255</vt:lpstr>
      <vt:lpstr>Слайд 256</vt:lpstr>
      <vt:lpstr>Слайд 257</vt:lpstr>
      <vt:lpstr>Слайд 258</vt:lpstr>
      <vt:lpstr>Слайд 259</vt:lpstr>
      <vt:lpstr>Слайд 260</vt:lpstr>
      <vt:lpstr>Слайд 261</vt:lpstr>
      <vt:lpstr>Слайд 262</vt:lpstr>
      <vt:lpstr>Слайд 263</vt:lpstr>
      <vt:lpstr>Слайд 264</vt:lpstr>
      <vt:lpstr>Слайд 265</vt:lpstr>
      <vt:lpstr>Флотационные схемы</vt:lpstr>
      <vt:lpstr>Слайд 267</vt:lpstr>
      <vt:lpstr>Слайд 268</vt:lpstr>
      <vt:lpstr>Слайд 269</vt:lpstr>
      <vt:lpstr>Слайд 270</vt:lpstr>
      <vt:lpstr>Слайд 271</vt:lpstr>
      <vt:lpstr>Слайд 272</vt:lpstr>
      <vt:lpstr>Слайд 273</vt:lpstr>
      <vt:lpstr>Слайд 274</vt:lpstr>
      <vt:lpstr>Слайд 275</vt:lpstr>
      <vt:lpstr>Слайд 276</vt:lpstr>
      <vt:lpstr>Слайд 277</vt:lpstr>
      <vt:lpstr>Схемы обогащения золота</vt:lpstr>
      <vt:lpstr>Слайд 279</vt:lpstr>
      <vt:lpstr>Слайд 280</vt:lpstr>
      <vt:lpstr>Слайд 281</vt:lpstr>
      <vt:lpstr>Слайд 282</vt:lpstr>
      <vt:lpstr>Основные полезные минералы:</vt:lpstr>
      <vt:lpstr>Слайд 284</vt:lpstr>
      <vt:lpstr>Слайд 285</vt:lpstr>
      <vt:lpstr>Слайд 286</vt:lpstr>
      <vt:lpstr>Слайд 287</vt:lpstr>
      <vt:lpstr>Слайд 288</vt:lpstr>
      <vt:lpstr>Слайд 289</vt:lpstr>
      <vt:lpstr>Слайд 290</vt:lpstr>
      <vt:lpstr>Слайд 291</vt:lpstr>
      <vt:lpstr>Слайд 292</vt:lpstr>
      <vt:lpstr>Слайд 293</vt:lpstr>
      <vt:lpstr>Слайд 294</vt:lpstr>
      <vt:lpstr>Слайд 295</vt:lpstr>
      <vt:lpstr>Слайд 296</vt:lpstr>
      <vt:lpstr>Слайд 297</vt:lpstr>
      <vt:lpstr>Слайд 298</vt:lpstr>
      <vt:lpstr>Слайд 299</vt:lpstr>
      <vt:lpstr>Слайд 300</vt:lpstr>
      <vt:lpstr>Слайд 301</vt:lpstr>
      <vt:lpstr>Слайд 302</vt:lpstr>
      <vt:lpstr>Слайд 303</vt:lpstr>
      <vt:lpstr>Слайд 304</vt:lpstr>
      <vt:lpstr>Слайд 305</vt:lpstr>
      <vt:lpstr>Слайд 306</vt:lpstr>
      <vt:lpstr>Слайд 307</vt:lpstr>
      <vt:lpstr>Слайд 308</vt:lpstr>
      <vt:lpstr>Слайд 309</vt:lpstr>
      <vt:lpstr>Слайд 310</vt:lpstr>
      <vt:lpstr>Слайд 311</vt:lpstr>
      <vt:lpstr>Слайд 312</vt:lpstr>
      <vt:lpstr>Слайд 313</vt:lpstr>
      <vt:lpstr>Слайд 314</vt:lpstr>
      <vt:lpstr>Слайд 315</vt:lpstr>
      <vt:lpstr>Слайд 316</vt:lpstr>
      <vt:lpstr>Слайд 317</vt:lpstr>
      <vt:lpstr>Слайд 318</vt:lpstr>
      <vt:lpstr>Слайд 319</vt:lpstr>
      <vt:lpstr>Слайд 320</vt:lpstr>
      <vt:lpstr>Слайд 321</vt:lpstr>
      <vt:lpstr>Слайд 322</vt:lpstr>
      <vt:lpstr>Слайд 323</vt:lpstr>
      <vt:lpstr>Слайд 324</vt:lpstr>
      <vt:lpstr>Слайд 325</vt:lpstr>
      <vt:lpstr>Слайд 326</vt:lpstr>
      <vt:lpstr>Слайд 327</vt:lpstr>
      <vt:lpstr>Слайд 328</vt:lpstr>
      <vt:lpstr>Слайд 329</vt:lpstr>
      <vt:lpstr>Слайд 330</vt:lpstr>
      <vt:lpstr>Слайд 331</vt:lpstr>
      <vt:lpstr>Слайд 332</vt:lpstr>
      <vt:lpstr>Слайд 333</vt:lpstr>
      <vt:lpstr>Слайд 334</vt:lpstr>
      <vt:lpstr>Слайд 335</vt:lpstr>
      <vt:lpstr>Слайд 336</vt:lpstr>
      <vt:lpstr>Слайд 337</vt:lpstr>
      <vt:lpstr>Слайд 338</vt:lpstr>
      <vt:lpstr>Слайд 339</vt:lpstr>
      <vt:lpstr>Слайд 340</vt:lpstr>
      <vt:lpstr>Слайд 341</vt:lpstr>
      <vt:lpstr>Слайд 342</vt:lpstr>
      <vt:lpstr>Слайд 343</vt:lpstr>
      <vt:lpstr>Слайд 344</vt:lpstr>
      <vt:lpstr>Слайд 345</vt:lpstr>
      <vt:lpstr>Слайд 346</vt:lpstr>
      <vt:lpstr>Слайд 347</vt:lpstr>
      <vt:lpstr>Слайд 348</vt:lpstr>
      <vt:lpstr>Слайд 349</vt:lpstr>
      <vt:lpstr>Слайд 350</vt:lpstr>
      <vt:lpstr>Слайд 351</vt:lpstr>
      <vt:lpstr>Слайд 352</vt:lpstr>
      <vt:lpstr>Слайд 353</vt:lpstr>
      <vt:lpstr>Слайд 354</vt:lpstr>
      <vt:lpstr>Слайд 355</vt:lpstr>
      <vt:lpstr>Слайд 356</vt:lpstr>
      <vt:lpstr>Слайд 357</vt:lpstr>
      <vt:lpstr>Слайд 358</vt:lpstr>
      <vt:lpstr>Слайд 359</vt:lpstr>
      <vt:lpstr>Слайд 360</vt:lpstr>
      <vt:lpstr>Слайд 361</vt:lpstr>
      <vt:lpstr>Слайд 362</vt:lpstr>
      <vt:lpstr>Слайд 363</vt:lpstr>
      <vt:lpstr>Слайд 364</vt:lpstr>
      <vt:lpstr>Слайд 365</vt:lpstr>
      <vt:lpstr>Слайд 366</vt:lpstr>
      <vt:lpstr>Слайд 367</vt:lpstr>
      <vt:lpstr>Слайд 368</vt:lpstr>
      <vt:lpstr>Слайд 369</vt:lpstr>
      <vt:lpstr>Слайд 370</vt:lpstr>
      <vt:lpstr>Слайд 371</vt:lpstr>
      <vt:lpstr>Слайд 372</vt:lpstr>
    </vt:vector>
  </TitlesOfParts>
  <Company>rcdo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</dc:creator>
  <cp:lastModifiedBy>Suslina-Ludmila</cp:lastModifiedBy>
  <cp:revision>197</cp:revision>
  <dcterms:created xsi:type="dcterms:W3CDTF">2007-01-30T06:29:48Z</dcterms:created>
  <dcterms:modified xsi:type="dcterms:W3CDTF">2011-04-06T03:53:05Z</dcterms:modified>
</cp:coreProperties>
</file>